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 b="def" i="def"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 b="def" i="def"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7" name="Shape 1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1" showMasterPhAnim="1">
  <p:cSld name="标题与副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/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pPr/>
            <a:r>
              <a:t>标题文本</a:t>
            </a:r>
          </a:p>
        </p:txBody>
      </p:sp>
      <p:sp>
        <p:nvSpPr>
          <p:cNvPr id="12" name="Shape 12"/>
          <p:cNvSpPr/>
          <p:nvPr>
            <p:ph type="body" sz="quarter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/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13" name="Shape 1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引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/>
          <p:nvPr>
            <p:ph type="body" sz="quarter" idx="13"/>
          </p:nvPr>
        </p:nvSpPr>
        <p:spPr>
          <a:xfrm>
            <a:off x="1270000" y="6362700"/>
            <a:ext cx="10464800" cy="4699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400"/>
            </a:lvl1pPr>
          </a:lstStyle>
          <a:p>
            <a:pPr/>
            <a:r>
              <a:t>–Johnny Appleseed</a:t>
            </a:r>
          </a:p>
        </p:txBody>
      </p:sp>
      <p:sp>
        <p:nvSpPr>
          <p:cNvPr id="94" name="Shape 94"/>
          <p:cNvSpPr/>
          <p:nvPr>
            <p:ph type="body" sz="quarter" idx="14"/>
          </p:nvPr>
        </p:nvSpPr>
        <p:spPr>
          <a:xfrm>
            <a:off x="1270000" y="4222750"/>
            <a:ext cx="10464800" cy="77470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800"/>
            </a:lvl1pPr>
          </a:lstStyle>
          <a:p>
            <a:pPr/>
            <a:r>
              <a:t>“在此键入引文。”</a:t>
            </a:r>
          </a:p>
        </p:txBody>
      </p:sp>
      <p:sp>
        <p:nvSpPr>
          <p:cNvPr id="95" name="Shape 95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照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/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Shape 10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照片 - 水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>
            <p:ph type="pic" idx="13"/>
          </p:nvPr>
        </p:nvSpPr>
        <p:spPr>
          <a:xfrm>
            <a:off x="1606550" y="635000"/>
            <a:ext cx="9779000" cy="59182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Shape 21"/>
          <p:cNvSpPr/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pPr/>
            <a:r>
              <a:t>标题文本</a:t>
            </a:r>
          </a:p>
        </p:txBody>
      </p:sp>
      <p:sp>
        <p:nvSpPr>
          <p:cNvPr id="22" name="Shape 22"/>
          <p:cNvSpPr/>
          <p:nvPr>
            <p:ph type="body" sz="quarter" idx="1"/>
          </p:nvPr>
        </p:nvSpPr>
        <p:spPr>
          <a:xfrm>
            <a:off x="1270000" y="81915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/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23" name="Shape 23"/>
          <p:cNvSpPr/>
          <p:nvPr>
            <p:ph type="sldNum" sz="quarter" idx="2"/>
          </p:nvPr>
        </p:nvSpPr>
        <p:spPr>
          <a:xfrm>
            <a:off x="6311798" y="9245600"/>
            <a:ext cx="368504" cy="3810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标题 - 居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/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pPr/>
            <a:r>
              <a:t>标题文本</a:t>
            </a:r>
          </a:p>
        </p:txBody>
      </p:sp>
      <p:sp>
        <p:nvSpPr>
          <p:cNvPr id="31" name="Shape 3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照片 - 垂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>
            <p:ph type="pic" sz="half" idx="13"/>
          </p:nvPr>
        </p:nvSpPr>
        <p:spPr>
          <a:xfrm>
            <a:off x="6718300" y="635000"/>
            <a:ext cx="5334000" cy="8229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Shape 39"/>
          <p:cNvSpPr/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/>
            <a:r>
              <a:t>标题文本</a:t>
            </a:r>
          </a:p>
        </p:txBody>
      </p:sp>
      <p:sp>
        <p:nvSpPr>
          <p:cNvPr id="40" name="Shape 40"/>
          <p:cNvSpPr/>
          <p:nvPr>
            <p:ph type="body" sz="quarter" idx="1"/>
          </p:nvPr>
        </p:nvSpPr>
        <p:spPr>
          <a:xfrm>
            <a:off x="952500" y="4762500"/>
            <a:ext cx="5334000" cy="4102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/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41" name="Shape 4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标题 - 顶部对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标题文本</a:t>
            </a:r>
          </a:p>
        </p:txBody>
      </p:sp>
      <p:sp>
        <p:nvSpPr>
          <p:cNvPr id="49" name="Shape 49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标题与项目符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标题文本</a:t>
            </a:r>
          </a:p>
        </p:txBody>
      </p:sp>
      <p:sp>
        <p:nvSpPr>
          <p:cNvPr id="57" name="Shape 57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58" name="Shape 5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标题、项目符号与照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/>
          <p:nvPr>
            <p:ph type="pic" sz="half" idx="13"/>
          </p:nvPr>
        </p:nvSpPr>
        <p:spPr>
          <a:xfrm>
            <a:off x="6718300" y="2603500"/>
            <a:ext cx="533400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Shape 6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标题文本</a:t>
            </a:r>
          </a:p>
        </p:txBody>
      </p:sp>
      <p:sp>
        <p:nvSpPr>
          <p:cNvPr id="67" name="Shape 67"/>
          <p:cNvSpPr/>
          <p:nvPr>
            <p:ph type="body" sz="half" idx="1"/>
          </p:nvPr>
        </p:nvSpPr>
        <p:spPr>
          <a:xfrm>
            <a:off x="952500" y="26035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pPr/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68" name="Shape 6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项目符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/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pPr/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76" name="Shape 76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照片 - 3 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/>
          <p:nvPr>
            <p:ph type="pic" sz="quarter" idx="13"/>
          </p:nvPr>
        </p:nvSpPr>
        <p:spPr>
          <a:xfrm>
            <a:off x="6718300" y="50927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4" name="Shape 84"/>
          <p:cNvSpPr/>
          <p:nvPr>
            <p:ph type="pic" sz="quarter" idx="14"/>
          </p:nvPr>
        </p:nvSpPr>
        <p:spPr>
          <a:xfrm>
            <a:off x="6724518" y="889000"/>
            <a:ext cx="5334001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Shape 85"/>
          <p:cNvSpPr/>
          <p:nvPr>
            <p:ph type="pic" sz="half" idx="15"/>
          </p:nvPr>
        </p:nvSpPr>
        <p:spPr>
          <a:xfrm>
            <a:off x="952500" y="889000"/>
            <a:ext cx="5334000" cy="7975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Shape 86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标题文本</a:t>
            </a:r>
          </a:p>
        </p:txBody>
      </p:sp>
      <p:sp>
        <p:nvSpPr>
          <p:cNvPr id="3" name="Shape 3"/>
          <p:cNvSpPr/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4" name="Shape 4"/>
          <p:cNvSpPr/>
          <p:nvPr>
            <p:ph type="sldNum" sz="quarter" idx="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xmlns:p14="http://schemas.microsoft.com/office/powerpoint/2010/main" spd="med" advClick="1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2.jpeg"/><Relationship Id="rId6" Type="http://schemas.openxmlformats.org/officeDocument/2006/relationships/image" Target="../media/image4.png"/></Relationships>
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2.png"/><Relationship Id="rId3" Type="http://schemas.openxmlformats.org/officeDocument/2006/relationships/image" Target="../media/image23.png"/></Relationships>
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hyperlink" Target="http://cn.forwallpaper.com/wallpaper/firefly-nights-908511.html" TargetMode="External"/><Relationship Id="rId3" Type="http://schemas.openxmlformats.org/officeDocument/2006/relationships/hyperlink" Target="http://js.ifeng.com/travel/tips/detail_2014_08/01/2692710_0.shtml" TargetMode="External"/><Relationship Id="rId4" Type="http://schemas.openxmlformats.org/officeDocument/2006/relationships/hyperlink" Target="http://www.konbini.com/en/lifestyle/bracelet-electric-shock-spend/" TargetMode="External"/><Relationship Id="rId5" Type="http://schemas.openxmlformats.org/officeDocument/2006/relationships/hyperlink" Target="https://www.etsy.com/listing/108120246/cloud-light-baby-room-cloud-night-light?source=aw&amp;awc=6220_1470160747_df9202ff2ea3807ee7d8d9d7741effee&amp;utm_source=affiliate_window&amp;utm_medium=affiliate&amp;utm_campaign=us_location_buyer&amp;utm_content=141392" TargetMode="External"/><Relationship Id="rId6" Type="http://schemas.openxmlformats.org/officeDocument/2006/relationships/hyperlink" Target="http://www.potterybarnkids.com/products/batman-nightlight/" TargetMode="External"/><Relationship Id="rId7" Type="http://schemas.openxmlformats.org/officeDocument/2006/relationships/hyperlink" Target="http://www.metroparent.com/daily/parenting/parenting-issues-tips/weaning-kids-off-nightlights/" TargetMode="External"/><Relationship Id="rId8" Type="http://schemas.openxmlformats.org/officeDocument/2006/relationships/hyperlink" Target="http://oureverydaylife.com/nightlights-safe-9537.html" TargetMode="External"/></Relationships>
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hyperlink" Target="http://biolum.eemb.ucsb.edu/chem/detail2.html" TargetMode="External"/><Relationship Id="rId3" Type="http://schemas.openxmlformats.org/officeDocument/2006/relationships/hyperlink" Target="http://photobiology.info/Lin.html" TargetMode="External"/><Relationship Id="rId4" Type="http://schemas.openxmlformats.org/officeDocument/2006/relationships/hyperlink" Target="http://www.scientificamerican.com/article/led-lightbulb-concerns/" TargetMode="External"/><Relationship Id="rId5" Type="http://schemas.openxmlformats.org/officeDocument/2006/relationships/hyperlink" Target="http://www.cpsc.gov/en/Recalls/2012/LED-Night-Lights-Recalled-by-AmerTac-Due-to-Fire-and-Burn-Hazards/" TargetMode="External"/></Relationships>
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jpeg"/><Relationship Id="rId3" Type="http://schemas.openxmlformats.org/officeDocument/2006/relationships/image" Target="../media/image4.jpeg"/><Relationship Id="rId4" Type="http://schemas.openxmlformats.org/officeDocument/2006/relationships/image" Target="../media/image5.jpeg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png"/><Relationship Id="rId3" Type="http://schemas.openxmlformats.org/officeDocument/2006/relationships/image" Target="../media/image1.gif"/><Relationship Id="rId4" Type="http://schemas.openxmlformats.org/officeDocument/2006/relationships/image" Target="../media/image6.png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jpeg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6" Type="http://schemas.openxmlformats.org/officeDocument/2006/relationships/image" Target="../media/image14.png"/><Relationship Id="rId7" Type="http://schemas.openxmlformats.org/officeDocument/2006/relationships/image" Target="../media/image15.png"/><Relationship Id="rId8" Type="http://schemas.openxmlformats.org/officeDocument/2006/relationships/image" Target="../media/image16.png"/><Relationship Id="rId9" Type="http://schemas.openxmlformats.org/officeDocument/2006/relationships/image" Target="../media/image17.png"/><Relationship Id="rId10" Type="http://schemas.openxmlformats.org/officeDocument/2006/relationships/image" Target="../media/image18.png"/></Relationships>
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Relationship Id="rId4" Type="http://schemas.openxmlformats.org/officeDocument/2006/relationships/image" Target="../media/image21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/>
          <p:nvPr/>
        </p:nvSpPr>
        <p:spPr>
          <a:xfrm>
            <a:off x="1962168" y="1537122"/>
            <a:ext cx="9080463" cy="11252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3700" u="sng">
                <a:solidFill>
                  <a:schemeClr val="accent5">
                    <a:hueOff val="-444211"/>
                    <a:satOff val="-14915"/>
                    <a:lumOff val="22857"/>
                  </a:schemeClr>
                </a:solidFill>
                <a:latin typeface="DIN Condensed"/>
                <a:ea typeface="DIN Condensed"/>
                <a:cs typeface="DIN Condensed"/>
                <a:sym typeface="DIN Condensed"/>
              </a:defRPr>
            </a:pPr>
          </a:p>
          <a:p>
            <a:pPr algn="l">
              <a:defRPr sz="3700" u="sng">
                <a:solidFill>
                  <a:schemeClr val="accent5">
                    <a:hueOff val="-444211"/>
                    <a:satOff val="-14915"/>
                    <a:lumOff val="22857"/>
                  </a:schemeClr>
                </a:solidFill>
                <a:latin typeface="DIN Condensed"/>
                <a:ea typeface="DIN Condensed"/>
                <a:cs typeface="DIN Condensed"/>
                <a:sym typeface="DIN Condensed"/>
              </a:defRPr>
            </a:pPr>
            <a:r>
              <a:t>To Replace the Traditional Night Light by the Power of Bacteria</a:t>
            </a:r>
          </a:p>
        </p:txBody>
      </p:sp>
      <p:pic>
        <p:nvPicPr>
          <p:cNvPr id="120" name="Night light picture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448685" y="4207862"/>
            <a:ext cx="4178514" cy="2785676"/>
          </a:xfrm>
          <a:prstGeom prst="rect">
            <a:avLst/>
          </a:prstGeom>
          <a:ln w="12700">
            <a:miter lim="400000"/>
          </a:ln>
        </p:spPr>
      </p:pic>
      <p:pic>
        <p:nvPicPr>
          <p:cNvPr id="121" name=""/>
          <p:cNvPicPr>
            <a:picLocks noChangeAspect="0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rot="18174397">
            <a:off x="824597" y="5562599"/>
            <a:ext cx="5350490" cy="76201"/>
          </a:xfrm>
          <a:prstGeom prst="rect">
            <a:avLst/>
          </a:prstGeom>
        </p:spPr>
      </p:pic>
      <p:pic>
        <p:nvPicPr>
          <p:cNvPr id="123" name=""/>
          <p:cNvPicPr>
            <a:picLocks noChangeAspect="0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 rot="13954140">
            <a:off x="667382" y="5427827"/>
            <a:ext cx="5664920" cy="76201"/>
          </a:xfrm>
          <a:prstGeom prst="rect">
            <a:avLst/>
          </a:prstGeom>
        </p:spPr>
      </p:pic>
      <p:pic>
        <p:nvPicPr>
          <p:cNvPr id="125" name="565793003af33a87cd4da7b4c65c10385243b5ee.jp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6559384" y="3070456"/>
            <a:ext cx="5068955" cy="5068954"/>
          </a:xfrm>
          <a:prstGeom prst="rect">
            <a:avLst/>
          </a:prstGeom>
          <a:ln w="12700">
            <a:miter lim="400000"/>
          </a:ln>
        </p:spPr>
      </p:pic>
      <p:pic>
        <p:nvPicPr>
          <p:cNvPr id="126" name="565793003af33a87cd4da7b4c65c10385243b5ee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6553861" y="3060700"/>
            <a:ext cx="5080001" cy="5080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ID="9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after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Class="entr" nodeType="clickEffect" presetSubtype="0" presetID="1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Class="entr" nodeType="clickEffect" presetSubtype="32" presetID="4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out)" transition="in">
                                      <p:cBhvr>
                                        <p:cTn id="23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26" grpId="4"/>
      <p:bldP build="whole" bldLvl="1" animBg="1" rev="0" advAuto="0" spid="125" grpId="5"/>
      <p:bldP build="whole" bldLvl="1" animBg="1" rev="0" advAuto="0" spid="121" grpId="3"/>
      <p:bldP build="whole" bldLvl="1" animBg="1" rev="0" advAuto="0" spid="120" grpId="1"/>
      <p:bldP build="whole" bldLvl="1" animBg="1" rev="0" advAuto="0" spid="123" grpId="2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1" name="20120731150022_kwGXE.thumb.600_0.jpg"/>
          <p:cNvPicPr>
            <a:picLocks noChangeAspect="1"/>
          </p:cNvPicPr>
          <p:nvPr/>
        </p:nvPicPr>
        <p:blipFill>
          <a:blip r:embed="rId2">
            <a:extLst/>
          </a:blip>
          <a:srcRect l="0" t="0" r="0" b="22124"/>
          <a:stretch>
            <a:fillRect/>
          </a:stretch>
        </p:blipFill>
        <p:spPr>
          <a:xfrm>
            <a:off x="1684880" y="2751484"/>
            <a:ext cx="9444463" cy="5516173"/>
          </a:xfrm>
          <a:prstGeom prst="rect">
            <a:avLst/>
          </a:prstGeom>
          <a:ln w="12700">
            <a:miter lim="400000"/>
          </a:ln>
        </p:spPr>
      </p:pic>
      <p:pic>
        <p:nvPicPr>
          <p:cNvPr id="202" name="屏幕快照 2016-08-02 下午2.48.20副本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721512" y="2665883"/>
            <a:ext cx="1905001" cy="17018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03" name="屏幕快照 2016-08-02 下午2.48.20副本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952520" y="3241934"/>
            <a:ext cx="1905001" cy="17018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04" name="屏幕快照 2016-08-02 下午2.48.20副本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923545" y="6923930"/>
            <a:ext cx="1905001" cy="17018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05" name="屏幕快照 2016-08-02 下午2.48.20副本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454597" y="4658667"/>
            <a:ext cx="1905001" cy="17018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06" name="屏幕快照 2016-08-02 下午2.48.20副本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255388" y="4242789"/>
            <a:ext cx="1905001" cy="17018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07" name="屏幕快照 2016-08-02 下午2.48.20副本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140641" y="7111320"/>
            <a:ext cx="1905001" cy="1701801"/>
          </a:xfrm>
          <a:prstGeom prst="rect">
            <a:avLst/>
          </a:prstGeom>
          <a:ln w="12700">
            <a:miter lim="400000"/>
          </a:ln>
        </p:spPr>
      </p:pic>
      <p:sp>
        <p:nvSpPr>
          <p:cNvPr id="208" name="Shape 208"/>
          <p:cNvSpPr/>
          <p:nvPr/>
        </p:nvSpPr>
        <p:spPr>
          <a:xfrm>
            <a:off x="1548193" y="2659179"/>
            <a:ext cx="9717806" cy="62456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855" h="20965" fill="norm" stroke="1" extrusionOk="0">
                <a:moveTo>
                  <a:pt x="8521" y="64"/>
                </a:moveTo>
                <a:cubicBezTo>
                  <a:pt x="4084" y="531"/>
                  <a:pt x="-100" y="4462"/>
                  <a:pt x="1" y="10822"/>
                </a:cubicBezTo>
                <a:cubicBezTo>
                  <a:pt x="56" y="14269"/>
                  <a:pt x="1569" y="17126"/>
                  <a:pt x="3515" y="18817"/>
                </a:cubicBezTo>
                <a:cubicBezTo>
                  <a:pt x="6350" y="21279"/>
                  <a:pt x="9769" y="21135"/>
                  <a:pt x="12870" y="20737"/>
                </a:cubicBezTo>
                <a:cubicBezTo>
                  <a:pt x="15076" y="20454"/>
                  <a:pt x="17254" y="19961"/>
                  <a:pt x="18925" y="17579"/>
                </a:cubicBezTo>
                <a:cubicBezTo>
                  <a:pt x="21482" y="13932"/>
                  <a:pt x="21500" y="7644"/>
                  <a:pt x="18965" y="3960"/>
                </a:cubicBezTo>
                <a:cubicBezTo>
                  <a:pt x="15816" y="1038"/>
                  <a:pt x="12174" y="-321"/>
                  <a:pt x="8521" y="64"/>
                </a:cubicBezTo>
                <a:close/>
              </a:path>
            </a:pathLst>
          </a:cu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</a:p>
        </p:txBody>
      </p:sp>
      <p:pic>
        <p:nvPicPr>
          <p:cNvPr id="209" name="屏幕快照 2016-08-02 下午2.48.20副本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776796" y="2491249"/>
            <a:ext cx="1905001" cy="17018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10" name="屏幕快照 2016-08-02 下午2.48.20副本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952520" y="673100"/>
            <a:ext cx="1905001" cy="1701800"/>
          </a:xfrm>
          <a:prstGeom prst="rect">
            <a:avLst/>
          </a:prstGeom>
          <a:ln w="12700">
            <a:miter lim="400000"/>
          </a:ln>
        </p:spPr>
      </p:pic>
      <p:pic>
        <p:nvPicPr>
          <p:cNvPr id="211" name="屏幕快照 2016-08-02 下午2.48.20副本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21375" y="2491249"/>
            <a:ext cx="1905001" cy="17018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12" name="屏幕快照 2016-08-02 下午2.48.20副本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8384" y="7471810"/>
            <a:ext cx="1905001" cy="1701801"/>
          </a:xfrm>
          <a:prstGeom prst="rect">
            <a:avLst/>
          </a:prstGeom>
          <a:ln w="12700">
            <a:miter lim="400000"/>
          </a:ln>
        </p:spPr>
      </p:pic>
      <p:sp>
        <p:nvSpPr>
          <p:cNvPr id="213" name="Shape 213"/>
          <p:cNvSpPr/>
          <p:nvPr/>
        </p:nvSpPr>
        <p:spPr>
          <a:xfrm>
            <a:off x="2568262" y="726438"/>
            <a:ext cx="3738627" cy="16484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L="444500" indent="-444500" algn="l">
              <a:buSzPct val="75000"/>
              <a:buChar char="*"/>
              <a:defRPr>
                <a:latin typeface="DIN Condensed"/>
                <a:ea typeface="DIN Condensed"/>
                <a:cs typeface="DIN Condensed"/>
                <a:sym typeface="DIN Condensed"/>
              </a:defRPr>
            </a:pPr>
            <a:r>
              <a:t>liquid growth medium</a:t>
            </a:r>
          </a:p>
          <a:p>
            <a:pPr marL="444500" indent="-444500" algn="l">
              <a:buSzPct val="75000"/>
              <a:buChar char="*"/>
              <a:defRPr>
                <a:latin typeface="DIN Condensed"/>
                <a:ea typeface="DIN Condensed"/>
                <a:cs typeface="DIN Condensed"/>
                <a:sym typeface="DIN Condensed"/>
              </a:defRPr>
            </a:pPr>
            <a:r>
              <a:t>close space</a:t>
            </a:r>
          </a:p>
          <a:p>
            <a:pPr marL="444500" indent="-444500" algn="l">
              <a:buSzPct val="75000"/>
              <a:buChar char="*"/>
              <a:defRPr>
                <a:latin typeface="DIN Condensed"/>
                <a:ea typeface="DIN Condensed"/>
                <a:cs typeface="DIN Condensed"/>
                <a:sym typeface="DIN Condensed"/>
              </a:defRPr>
            </a:pPr>
            <a:r>
              <a:t>injection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ID="9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7" dur="10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13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5" name="Table 215"/>
          <p:cNvGraphicFramePr/>
          <p:nvPr/>
        </p:nvGraphicFramePr>
        <p:xfrm>
          <a:off x="579516" y="2603574"/>
          <a:ext cx="11933580" cy="5480833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1" rtl="0">
                <a:tableStyleId>{4C3C2611-4C71-4FC5-86AE-919BDF0F9419}</a:tableStyleId>
              </a:tblPr>
              <a:tblGrid>
                <a:gridCol w="2386080"/>
                <a:gridCol w="2386080"/>
                <a:gridCol w="2386080"/>
                <a:gridCol w="2386080"/>
                <a:gridCol w="2386080"/>
              </a:tblGrid>
              <a:tr h="2092962">
                <a:tc>
                  <a:txBody>
                    <a:bodyPr/>
                    <a:lstStyle/>
                    <a:p>
                      <a:pPr defTabSz="457200"/>
                      <a:r>
                        <a:rPr sz="26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Luciferin + Oxygen</a:t>
                      </a: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26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Outside Light Source</a:t>
                      </a: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26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Luciferase Enzyme</a:t>
                      </a: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26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Fatty Acid Reductase Enzyme Complex</a:t>
                      </a: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26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Produced Light Source</a:t>
                      </a: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846173">
                <a:tc>
                  <a:txBody>
                    <a:bodyPr/>
                    <a:lstStyle/>
                    <a:p>
                      <a:pPr defTabSz="457200"/>
                      <a:r>
                        <a:rPr sz="26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0</a:t>
                      </a: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26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0</a:t>
                      </a: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26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1</a:t>
                      </a: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26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1</a:t>
                      </a: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26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0</a:t>
                      </a: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</a:tr>
              <a:tr h="846173">
                <a:tc>
                  <a:txBody>
                    <a:bodyPr/>
                    <a:lstStyle/>
                    <a:p>
                      <a:pPr defTabSz="457200"/>
                      <a:r>
                        <a:rPr sz="26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0</a:t>
                      </a: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26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1</a:t>
                      </a: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26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0</a:t>
                      </a: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26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0</a:t>
                      </a: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26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0</a:t>
                      </a: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846173">
                <a:tc>
                  <a:txBody>
                    <a:bodyPr/>
                    <a:lstStyle/>
                    <a:p>
                      <a:pPr defTabSz="457200"/>
                      <a:r>
                        <a:rPr sz="26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1</a:t>
                      </a: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26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1</a:t>
                      </a: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26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0</a:t>
                      </a: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26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0</a:t>
                      </a: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26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0</a:t>
                      </a: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solidFill>
                      <a:srgbClr val="EFEFEF"/>
                    </a:solidFill>
                  </a:tcPr>
                </a:tc>
              </a:tr>
              <a:tr h="846173">
                <a:tc>
                  <a:txBody>
                    <a:bodyPr/>
                    <a:lstStyle/>
                    <a:p>
                      <a:pPr defTabSz="457200"/>
                      <a:r>
                        <a:rPr sz="26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1</a:t>
                      </a: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26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0</a:t>
                      </a: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26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0</a:t>
                      </a: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26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0</a:t>
                      </a: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457200"/>
                      <a:r>
                        <a:rPr sz="2600">
                          <a:latin typeface="Cambria"/>
                          <a:ea typeface="Cambria"/>
                          <a:cs typeface="Cambria"/>
                          <a:sym typeface="Cambria"/>
                        </a:rPr>
                        <a:t>1</a:t>
                      </a:r>
                    </a:p>
                  </a:txBody>
                  <a:tcPr marL="50800" marR="50800" marT="50800" marB="50800" anchor="t" anchorCtr="0" horzOverflow="overflow">
                    <a:lnL w="3175">
                      <a:solidFill>
                        <a:srgbClr val="000000"/>
                      </a:solidFill>
                      <a:miter lim="400000"/>
                    </a:lnL>
                    <a:lnR w="3175">
                      <a:solidFill>
                        <a:srgbClr val="000000"/>
                      </a:solidFill>
                      <a:miter lim="400000"/>
                    </a:lnR>
                    <a:lnT w="3175">
                      <a:solidFill>
                        <a:srgbClr val="000000"/>
                      </a:solidFill>
                      <a:miter lim="400000"/>
                    </a:lnT>
                    <a:lnB w="317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 spd="med" advClick="1" p14:dur="1000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Shape 217"/>
          <p:cNvSpPr/>
          <p:nvPr/>
        </p:nvSpPr>
        <p:spPr>
          <a:xfrm>
            <a:off x="2422836" y="2363089"/>
            <a:ext cx="2027073" cy="6299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4200">
                <a:solidFill>
                  <a:schemeClr val="accent5">
                    <a:hueOff val="-444211"/>
                    <a:satOff val="-14915"/>
                    <a:lumOff val="22857"/>
                  </a:schemeClr>
                </a:solidFill>
                <a:latin typeface="DIN Condensed"/>
                <a:ea typeface="DIN Condensed"/>
                <a:cs typeface="DIN Condensed"/>
                <a:sym typeface="DIN Condensed"/>
              </a:defRPr>
            </a:lvl1pPr>
          </a:lstStyle>
          <a:p>
            <a:pPr/>
            <a:r>
              <a:t>Advantages</a:t>
            </a:r>
          </a:p>
        </p:txBody>
      </p:sp>
      <p:sp>
        <p:nvSpPr>
          <p:cNvPr id="218" name="Shape 218"/>
          <p:cNvSpPr/>
          <p:nvPr/>
        </p:nvSpPr>
        <p:spPr>
          <a:xfrm>
            <a:off x="1686143" y="3679937"/>
            <a:ext cx="3850006" cy="14401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3700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latin typeface="DIN Condensed"/>
                <a:ea typeface="DIN Condensed"/>
                <a:cs typeface="DIN Condensed"/>
                <a:sym typeface="DIN Condensed"/>
              </a:defRPr>
            </a:pPr>
            <a:r>
              <a:t>❌ Lead, Arsenic</a:t>
            </a:r>
          </a:p>
          <a:p>
            <a:pPr algn="l">
              <a:defRPr sz="3700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latin typeface="DIN Condensed"/>
                <a:ea typeface="DIN Condensed"/>
                <a:cs typeface="DIN Condensed"/>
                <a:sym typeface="DIN Condensed"/>
              </a:defRPr>
            </a:pPr>
            <a:r>
              <a:t>❌ risks of fire and scald</a:t>
            </a:r>
          </a:p>
        </p:txBody>
      </p:sp>
      <p:sp>
        <p:nvSpPr>
          <p:cNvPr id="219" name="Shape 219"/>
          <p:cNvSpPr/>
          <p:nvPr/>
        </p:nvSpPr>
        <p:spPr>
          <a:xfrm>
            <a:off x="1803040" y="5499621"/>
            <a:ext cx="3148726" cy="17932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L="617361" indent="-617361" algn="l">
              <a:buSzPct val="75000"/>
              <a:buChar char="✔️"/>
              <a:defRPr sz="3900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latin typeface="DIN Condensed"/>
                <a:ea typeface="DIN Condensed"/>
                <a:cs typeface="DIN Condensed"/>
                <a:sym typeface="DIN Condensed"/>
              </a:defRPr>
            </a:pPr>
            <a:r>
              <a:t>save electricity</a:t>
            </a:r>
          </a:p>
          <a:p>
            <a:pPr marL="617361" indent="-617361" algn="l">
              <a:buSzPct val="75000"/>
              <a:buChar char="✔️"/>
              <a:defRPr sz="3900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latin typeface="DIN Condensed"/>
                <a:ea typeface="DIN Condensed"/>
                <a:cs typeface="DIN Condensed"/>
                <a:sym typeface="DIN Condensed"/>
              </a:defRPr>
            </a:pPr>
            <a:r>
              <a:t>Regulate itself</a:t>
            </a:r>
          </a:p>
          <a:p>
            <a:pPr marL="617361" indent="-617361" algn="l">
              <a:buSzPct val="75000"/>
              <a:buChar char="✔️"/>
              <a:defRPr sz="3900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latin typeface="DIN Condensed"/>
                <a:ea typeface="DIN Condensed"/>
                <a:cs typeface="DIN Condensed"/>
                <a:sym typeface="DIN Condensed"/>
              </a:defRPr>
            </a:pPr>
            <a:r>
              <a:t>Interesting</a:t>
            </a:r>
          </a:p>
        </p:txBody>
      </p:sp>
      <p:pic>
        <p:nvPicPr>
          <p:cNvPr id="220" name="屏幕快照 2016-08-03 上午9.40.32副本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174990" y="1781429"/>
            <a:ext cx="1686864" cy="1793243"/>
          </a:xfrm>
          <a:prstGeom prst="rect">
            <a:avLst/>
          </a:prstGeom>
          <a:ln w="12700">
            <a:miter lim="400000"/>
          </a:ln>
        </p:spPr>
      </p:pic>
      <p:sp>
        <p:nvSpPr>
          <p:cNvPr id="221" name="Shape 221"/>
          <p:cNvSpPr/>
          <p:nvPr/>
        </p:nvSpPr>
        <p:spPr>
          <a:xfrm>
            <a:off x="6725389" y="2439289"/>
            <a:ext cx="3206954" cy="6299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200">
                <a:latin typeface="DIN Condensed"/>
                <a:ea typeface="DIN Condensed"/>
                <a:cs typeface="DIN Condensed"/>
                <a:sym typeface="DIN Condensed"/>
              </a:defRPr>
            </a:lvl1pPr>
          </a:lstStyle>
          <a:p>
            <a:pPr/>
            <a:r>
              <a:t>Potential Problems</a:t>
            </a:r>
          </a:p>
        </p:txBody>
      </p:sp>
      <p:sp>
        <p:nvSpPr>
          <p:cNvPr id="222" name="Shape 222"/>
          <p:cNvSpPr/>
          <p:nvPr/>
        </p:nvSpPr>
        <p:spPr>
          <a:xfrm>
            <a:off x="7654267" y="3716269"/>
            <a:ext cx="1349198" cy="5664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700">
                <a:latin typeface="DIN Condensed"/>
                <a:ea typeface="DIN Condensed"/>
                <a:cs typeface="DIN Condensed"/>
                <a:sym typeface="DIN Condensed"/>
              </a:defRPr>
            </a:lvl1pPr>
          </a:lstStyle>
          <a:p>
            <a:pPr/>
            <a:r>
              <a:t>Leakage</a:t>
            </a:r>
          </a:p>
        </p:txBody>
      </p:sp>
      <p:sp>
        <p:nvSpPr>
          <p:cNvPr id="223" name="Shape 223"/>
          <p:cNvSpPr/>
          <p:nvPr/>
        </p:nvSpPr>
        <p:spPr>
          <a:xfrm>
            <a:off x="6156943" y="4362286"/>
            <a:ext cx="5773307" cy="28016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3700">
                <a:latin typeface="DIN Condensed"/>
                <a:ea typeface="DIN Condensed"/>
                <a:cs typeface="DIN Condensed"/>
                <a:sym typeface="DIN Condensed"/>
              </a:defRPr>
            </a:pPr>
            <a:r>
              <a:t>Wear goggles and gloves</a:t>
            </a:r>
          </a:p>
          <a:p>
            <a:pPr algn="l">
              <a:defRPr sz="3700">
                <a:latin typeface="DIN Condensed"/>
                <a:ea typeface="DIN Condensed"/>
                <a:cs typeface="DIN Condensed"/>
                <a:sym typeface="DIN Condensed"/>
              </a:defRPr>
            </a:pPr>
            <a:r>
              <a:t>Store the container appropriately</a:t>
            </a:r>
          </a:p>
          <a:p>
            <a:pPr algn="l">
              <a:defRPr sz="3700">
                <a:latin typeface="DIN Condensed"/>
                <a:ea typeface="DIN Condensed"/>
                <a:cs typeface="DIN Condensed"/>
                <a:sym typeface="DIN Condensed"/>
              </a:defRPr>
            </a:pPr>
          </a:p>
          <a:p>
            <a:pPr algn="l">
              <a:defRPr sz="3700">
                <a:latin typeface="DIN Condensed"/>
                <a:ea typeface="DIN Condensed"/>
                <a:cs typeface="DIN Condensed"/>
                <a:sym typeface="DIN Condensed"/>
              </a:defRPr>
            </a:pPr>
            <a:r>
              <a:t>Deal with the waste appropriately</a:t>
            </a:r>
          </a:p>
          <a:p>
            <a:pPr algn="l">
              <a:defRPr sz="3700">
                <a:latin typeface="DIN Condensed"/>
                <a:ea typeface="DIN Condensed"/>
                <a:cs typeface="DIN Condensed"/>
                <a:sym typeface="DIN Condensed"/>
              </a:defRPr>
            </a:pPr>
            <a:r>
              <a:t>Prevent the bacteria spreading directly</a:t>
            </a:r>
          </a:p>
        </p:txBody>
      </p:sp>
      <p:pic>
        <p:nvPicPr>
          <p:cNvPr id="224" name="屏幕快照 2016-08-03 上午9.52.16副本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619492" y="3486200"/>
            <a:ext cx="1145232" cy="93101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ID="9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7" dur="499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Class="entr" nodeType="clickEffect" presetID="9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16" dur="499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Class="entr" nodeType="clickEffect" presetID="9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21" dur="499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Class="entr" nodeType="clickEffect" presetID="9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5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26" dur="499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22" grpId="3"/>
      <p:bldP build="whole" bldLvl="1" animBg="1" rev="0" advAuto="0" spid="221" grpId="1"/>
      <p:bldP build="whole" bldLvl="1" animBg="1" rev="0" advAuto="0" spid="223" grpId="4"/>
      <p:bldP build="whole" bldLvl="1" animBg="1" rev="0" advAuto="0" spid="220" grpId="2"/>
      <p:bldP build="whole" bldLvl="1" animBg="1" rev="0" advAuto="0" spid="224" grpId="5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Shape 226"/>
          <p:cNvSpPr/>
          <p:nvPr/>
        </p:nvSpPr>
        <p:spPr>
          <a:xfrm>
            <a:off x="1311918" y="1498843"/>
            <a:ext cx="1266445" cy="6299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4200">
                <a:solidFill>
                  <a:schemeClr val="accent5">
                    <a:hueOff val="-444211"/>
                    <a:satOff val="-14915"/>
                    <a:lumOff val="22857"/>
                  </a:schemeClr>
                </a:solidFill>
                <a:latin typeface="DIN Condensed"/>
                <a:ea typeface="DIN Condensed"/>
                <a:cs typeface="DIN Condensed"/>
                <a:sym typeface="DIN Condensed"/>
              </a:defRPr>
            </a:lvl1pPr>
          </a:lstStyle>
          <a:p>
            <a:pPr/>
            <a:r>
              <a:t>Testing</a:t>
            </a:r>
          </a:p>
        </p:txBody>
      </p:sp>
      <p:sp>
        <p:nvSpPr>
          <p:cNvPr id="227" name="Shape 227"/>
          <p:cNvSpPr/>
          <p:nvPr/>
        </p:nvSpPr>
        <p:spPr>
          <a:xfrm>
            <a:off x="1285916" y="3079878"/>
            <a:ext cx="10626265" cy="889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457200">
              <a:defRPr sz="2600">
                <a:latin typeface="Cambria"/>
                <a:ea typeface="Cambria"/>
                <a:cs typeface="Cambria"/>
                <a:sym typeface="Cambria"/>
              </a:defRPr>
            </a:lvl1pPr>
          </a:lstStyle>
          <a:p>
            <a:pPr/>
            <a:r>
              <a:t>Leave it alone after adding a certain amount of oxygen and liquid growth medium. The time before it becomes unable to emit light will be recorded.</a:t>
            </a:r>
          </a:p>
        </p:txBody>
      </p:sp>
      <p:sp>
        <p:nvSpPr>
          <p:cNvPr id="228" name="Shape 228"/>
          <p:cNvSpPr/>
          <p:nvPr/>
        </p:nvSpPr>
        <p:spPr>
          <a:xfrm>
            <a:off x="1310067" y="4432300"/>
            <a:ext cx="10577964" cy="889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457200">
              <a:defRPr sz="2600">
                <a:latin typeface="Cambria"/>
                <a:ea typeface="Cambria"/>
                <a:cs typeface="Cambria"/>
                <a:sym typeface="Cambria"/>
              </a:defRPr>
            </a:lvl1pPr>
          </a:lstStyle>
          <a:p>
            <a:pPr/>
            <a:r>
              <a:t>The best period time to add in those necessary substances can be found out.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Shape 230"/>
          <p:cNvSpPr/>
          <p:nvPr/>
        </p:nvSpPr>
        <p:spPr>
          <a:xfrm>
            <a:off x="1633397" y="1245869"/>
            <a:ext cx="2154785" cy="5562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latin typeface="DIN Condensed"/>
                <a:ea typeface="DIN Condensed"/>
                <a:cs typeface="DIN Condensed"/>
                <a:sym typeface="DIN Condensed"/>
              </a:defRPr>
            </a:lvl1pPr>
          </a:lstStyle>
          <a:p>
            <a:pPr/>
            <a:r>
              <a:t>Reference List</a:t>
            </a:r>
          </a:p>
        </p:txBody>
      </p:sp>
      <p:sp>
        <p:nvSpPr>
          <p:cNvPr id="231" name="Shape 231"/>
          <p:cNvSpPr/>
          <p:nvPr/>
        </p:nvSpPr>
        <p:spPr>
          <a:xfrm>
            <a:off x="639730" y="2003258"/>
            <a:ext cx="11725339" cy="685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defRPr b="1" sz="2400">
                <a:latin typeface="Cambria"/>
                <a:ea typeface="Cambria"/>
                <a:cs typeface="Cambria"/>
                <a:sym typeface="Cambria"/>
              </a:defRPr>
            </a:pPr>
            <a:r>
              <a:t>Pictures</a:t>
            </a:r>
          </a:p>
          <a:p>
            <a:pPr algn="l">
              <a:defRPr sz="2400">
                <a:latin typeface="Cambria"/>
                <a:ea typeface="Cambria"/>
                <a:cs typeface="Cambria"/>
                <a:sym typeface="Cambria"/>
              </a:defRPr>
            </a:pPr>
          </a:p>
          <a:p>
            <a:pPr algn="l">
              <a:defRPr sz="2400">
                <a:latin typeface="Cambria"/>
                <a:ea typeface="Cambria"/>
                <a:cs typeface="Cambria"/>
                <a:sym typeface="Cambria"/>
              </a:defRPr>
            </a:pPr>
            <a:r>
              <a:rPr u="sng">
                <a:hlinkClick r:id="rId2" invalidUrl="" action="" tgtFrame="" tooltip="" history="1" highlightClick="0" endSnd="0"/>
              </a:rPr>
              <a:t>http://cn.forwallpaper.com/wallpaper/firefly-nights-908511.html</a:t>
            </a:r>
          </a:p>
          <a:p>
            <a:pPr algn="l">
              <a:defRPr sz="2400">
                <a:latin typeface="Cambria"/>
                <a:ea typeface="Cambria"/>
                <a:cs typeface="Cambria"/>
                <a:sym typeface="Cambria"/>
              </a:defRPr>
            </a:pPr>
          </a:p>
          <a:p>
            <a:pPr algn="l">
              <a:defRPr sz="2400">
                <a:latin typeface="Cambria"/>
                <a:ea typeface="Cambria"/>
                <a:cs typeface="Cambria"/>
                <a:sym typeface="Cambria"/>
              </a:defRPr>
            </a:pPr>
            <a:r>
              <a:rPr u="sng">
                <a:hlinkClick r:id="rId3" invalidUrl="" action="" tgtFrame="" tooltip="" history="1" highlightClick="0" endSnd="0"/>
              </a:rPr>
              <a:t>http://js.ifeng.com/travel/tips/detail_2014_08/01/2692710_0.shtml</a:t>
            </a:r>
          </a:p>
          <a:p>
            <a:pPr algn="l">
              <a:defRPr sz="2400">
                <a:latin typeface="Cambria"/>
                <a:ea typeface="Cambria"/>
                <a:cs typeface="Cambria"/>
                <a:sym typeface="Cambria"/>
              </a:defRPr>
            </a:pPr>
          </a:p>
          <a:p>
            <a:pPr algn="l">
              <a:defRPr sz="2400">
                <a:latin typeface="Cambria"/>
                <a:ea typeface="Cambria"/>
                <a:cs typeface="Cambria"/>
                <a:sym typeface="Cambria"/>
              </a:defRPr>
            </a:pPr>
            <a:r>
              <a:rPr u="sng">
                <a:hlinkClick r:id="rId4" invalidUrl="" action="" tgtFrame="" tooltip="" history="1" highlightClick="0" endSnd="0"/>
              </a:rPr>
              <a:t>http://www.konbini.com/en/lifestyle/bracelet-electric-shock-spend/</a:t>
            </a:r>
          </a:p>
          <a:p>
            <a:pPr algn="l">
              <a:defRPr sz="2400">
                <a:latin typeface="Cambria"/>
                <a:ea typeface="Cambria"/>
                <a:cs typeface="Cambria"/>
                <a:sym typeface="Cambria"/>
              </a:defRPr>
            </a:pPr>
          </a:p>
          <a:p>
            <a:pPr algn="l">
              <a:defRPr sz="2400">
                <a:latin typeface="Cambria"/>
                <a:ea typeface="Cambria"/>
                <a:cs typeface="Cambria"/>
                <a:sym typeface="Cambria"/>
              </a:defRPr>
            </a:pPr>
            <a:r>
              <a:rPr u="sng">
                <a:hlinkClick r:id="rId5" invalidUrl="" action="" tgtFrame="" tooltip="" history="1" highlightClick="0" endSnd="0"/>
              </a:rPr>
              <a:t>https://www.etsy.com/listing/108120246/cloud-light-baby-room-cloud-night-light?source=aw&amp;awc=6220_1470160747_df9202ff2ea3807ee7d8d9d7741effee&amp;utm_source=affiliate_window&amp;utm_medium=affiliate&amp;utm_campaign=us_location_buyer&amp;utm_content=141392</a:t>
            </a:r>
          </a:p>
          <a:p>
            <a:pPr algn="l">
              <a:defRPr sz="2400">
                <a:latin typeface="Cambria"/>
                <a:ea typeface="Cambria"/>
                <a:cs typeface="Cambria"/>
                <a:sym typeface="Cambria"/>
              </a:defRPr>
            </a:pPr>
          </a:p>
          <a:p>
            <a:pPr algn="l">
              <a:defRPr sz="2400">
                <a:latin typeface="Cambria"/>
                <a:ea typeface="Cambria"/>
                <a:cs typeface="Cambria"/>
                <a:sym typeface="Cambria"/>
              </a:defRPr>
            </a:pPr>
            <a:r>
              <a:rPr u="sng">
                <a:hlinkClick r:id="rId6" invalidUrl="" action="" tgtFrame="" tooltip="" history="1" highlightClick="0" endSnd="0"/>
              </a:rPr>
              <a:t>http://www.potterybarnkids.com/products/batman-nightlight/</a:t>
            </a:r>
          </a:p>
          <a:p>
            <a:pPr algn="l">
              <a:defRPr sz="2400">
                <a:latin typeface="Cambria"/>
                <a:ea typeface="Cambria"/>
                <a:cs typeface="Cambria"/>
                <a:sym typeface="Cambria"/>
              </a:defRPr>
            </a:pPr>
            <a:r>
              <a:rPr u="sng">
                <a:hlinkClick r:id="rId7" invalidUrl="" action="" tgtFrame="" tooltip="" history="1" highlightClick="0" endSnd="0"/>
              </a:rPr>
              <a:t>http://www.metroparent.com/daily/parenting/parenting-issues-tips/weaning-kids-off-nightlights/</a:t>
            </a:r>
          </a:p>
          <a:p>
            <a:pPr algn="l">
              <a:defRPr sz="2400">
                <a:latin typeface="Cambria"/>
                <a:ea typeface="Cambria"/>
                <a:cs typeface="Cambria"/>
                <a:sym typeface="Cambria"/>
              </a:defRPr>
            </a:pPr>
          </a:p>
          <a:p>
            <a:pPr algn="l" defTabSz="457200">
              <a:defRPr sz="2400" u="sng">
                <a:uFill>
                  <a:solidFill>
                    <a:srgbClr val="428BCA"/>
                  </a:solidFill>
                </a:uFill>
                <a:latin typeface="Cambria"/>
                <a:ea typeface="Cambria"/>
                <a:cs typeface="Cambria"/>
                <a:sym typeface="Cambria"/>
              </a:defRPr>
            </a:pPr>
            <a:r>
              <a:rPr>
                <a:hlinkClick r:id="rId8" invalidUrl="" action="" tgtFrame="" tooltip="" history="1" highlightClick="0" endSnd="0"/>
              </a:rPr>
              <a:t>http://oureverydaylife.com/nightlights-safe-9537.html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Shape 233"/>
          <p:cNvSpPr/>
          <p:nvPr/>
        </p:nvSpPr>
        <p:spPr>
          <a:xfrm>
            <a:off x="1292834" y="2489199"/>
            <a:ext cx="11094463" cy="4038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defRPr b="1" sz="2600">
                <a:latin typeface="Cambria"/>
                <a:ea typeface="Cambria"/>
                <a:cs typeface="Cambria"/>
                <a:sym typeface="Cambria"/>
              </a:defRPr>
            </a:pPr>
            <a:r>
              <a:t>Proposal</a:t>
            </a:r>
          </a:p>
          <a:p>
            <a:pPr algn="l">
              <a:defRPr b="1" sz="2600">
                <a:latin typeface="Helvetica"/>
                <a:ea typeface="Helvetica"/>
                <a:cs typeface="Helvetica"/>
                <a:sym typeface="Helvetica"/>
              </a:defRPr>
            </a:pPr>
          </a:p>
          <a:p>
            <a:pPr algn="l" defTabSz="457200">
              <a:defRPr sz="2600">
                <a:latin typeface="Cambria"/>
                <a:ea typeface="Cambria"/>
                <a:cs typeface="Cambria"/>
                <a:sym typeface="Cambria"/>
              </a:defRPr>
            </a:pPr>
            <a:r>
              <a:rPr u="sng">
                <a:hlinkClick r:id="rId2" invalidUrl="" action="" tgtFrame="" tooltip="" history="1" highlightClick="0" endSnd="0"/>
              </a:rPr>
              <a:t>http://biolum.eemb.ucsb.edu/chem/detail2.html</a:t>
            </a:r>
          </a:p>
          <a:p>
            <a:pPr algn="l" defTabSz="457200">
              <a:defRPr sz="2600">
                <a:latin typeface="Cambria"/>
                <a:ea typeface="Cambria"/>
                <a:cs typeface="Cambria"/>
                <a:sym typeface="Cambria"/>
              </a:defRPr>
            </a:pPr>
          </a:p>
          <a:p>
            <a:pPr algn="l" defTabSz="457200">
              <a:defRPr sz="2600">
                <a:latin typeface="Cambria"/>
                <a:ea typeface="Cambria"/>
                <a:cs typeface="Cambria"/>
                <a:sym typeface="Cambria"/>
              </a:defRPr>
            </a:pPr>
            <a:r>
              <a:rPr u="sng">
                <a:hlinkClick r:id="rId3" invalidUrl="" action="" tgtFrame="" tooltip="" history="1" highlightClick="0" endSnd="0"/>
              </a:rPr>
              <a:t>http://photobiology.info/Lin.html</a:t>
            </a:r>
          </a:p>
          <a:p>
            <a:pPr algn="l" defTabSz="457200">
              <a:defRPr sz="2600">
                <a:latin typeface="Cambria"/>
                <a:ea typeface="Cambria"/>
                <a:cs typeface="Cambria"/>
                <a:sym typeface="Cambria"/>
              </a:defRPr>
            </a:pPr>
          </a:p>
          <a:p>
            <a:pPr algn="l" defTabSz="457200">
              <a:defRPr sz="2600">
                <a:latin typeface="Cambria"/>
                <a:ea typeface="Cambria"/>
                <a:cs typeface="Cambria"/>
                <a:sym typeface="Cambria"/>
              </a:defRPr>
            </a:pPr>
            <a:r>
              <a:rPr u="sng">
                <a:hlinkClick r:id="rId4" invalidUrl="" action="" tgtFrame="" tooltip="" history="1" highlightClick="0" endSnd="0"/>
              </a:rPr>
              <a:t>http://www.scientificamerican.com/article/led-lightbulb-concerns/</a:t>
            </a:r>
          </a:p>
          <a:p>
            <a:pPr algn="l" defTabSz="457200">
              <a:defRPr sz="2600">
                <a:latin typeface="Cambria"/>
                <a:ea typeface="Cambria"/>
                <a:cs typeface="Cambria"/>
                <a:sym typeface="Cambria"/>
              </a:defRPr>
            </a:pPr>
          </a:p>
          <a:p>
            <a:pPr algn="l" defTabSz="457200">
              <a:defRPr sz="2600">
                <a:latin typeface="Cambria"/>
                <a:ea typeface="Cambria"/>
                <a:cs typeface="Cambria"/>
                <a:sym typeface="Cambria"/>
              </a:defRPr>
            </a:pPr>
            <a:r>
              <a:rPr u="sng">
                <a:hlinkClick r:id="rId5" invalidUrl="" action="" tgtFrame="" tooltip="" history="1" highlightClick="0" endSnd="0"/>
              </a:rPr>
              <a:t>http://www.cpsc.gov/en/Recalls/2012/LED-Night-Lights-Recalled-by-AmerTac-Due-to-Fire-and-Burn-Hazards/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Shape 235"/>
          <p:cNvSpPr/>
          <p:nvPr/>
        </p:nvSpPr>
        <p:spPr>
          <a:xfrm>
            <a:off x="4966881" y="4450078"/>
            <a:ext cx="3071038" cy="8534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5900">
                <a:solidFill>
                  <a:schemeClr val="accent5">
                    <a:hueOff val="-444211"/>
                    <a:satOff val="-14915"/>
                    <a:lumOff val="22857"/>
                  </a:schemeClr>
                </a:solidFill>
                <a:latin typeface="DIN Condensed"/>
                <a:ea typeface="DIN Condensed"/>
                <a:cs typeface="DIN Condensed"/>
                <a:sym typeface="DIN Condensed"/>
              </a:defRPr>
            </a:lvl1pPr>
          </a:lstStyle>
          <a:p>
            <a:pPr/>
            <a:r>
              <a:t>Thank you ~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" name="il_fullxfull.998170147_mpkz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089172" y="3421951"/>
            <a:ext cx="4359426" cy="5812569"/>
          </a:xfrm>
          <a:prstGeom prst="rect">
            <a:avLst/>
          </a:prstGeom>
          <a:ln w="12700">
            <a:miter lim="400000"/>
          </a:ln>
        </p:spPr>
      </p:pic>
      <p:pic>
        <p:nvPicPr>
          <p:cNvPr id="129" name="batman-nightlight-o.jpg"/>
          <p:cNvPicPr>
            <a:picLocks noChangeAspect="1"/>
          </p:cNvPicPr>
          <p:nvPr/>
        </p:nvPicPr>
        <p:blipFill>
          <a:blip r:embed="rId3">
            <a:extLst/>
          </a:blip>
          <a:srcRect l="7" t="0" r="7" b="15453"/>
          <a:stretch>
            <a:fillRect/>
          </a:stretch>
        </p:blipFill>
        <p:spPr>
          <a:xfrm>
            <a:off x="779330" y="4302453"/>
            <a:ext cx="6592529" cy="4915102"/>
          </a:xfrm>
          <a:prstGeom prst="rect">
            <a:avLst/>
          </a:prstGeom>
          <a:ln w="12700">
            <a:miter lim="400000"/>
          </a:ln>
        </p:spPr>
      </p:pic>
      <p:pic>
        <p:nvPicPr>
          <p:cNvPr id="130" name="Weaning-Kids-Off-Nightlights.jp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38195" y="584644"/>
            <a:ext cx="5387827" cy="3223717"/>
          </a:xfrm>
          <a:prstGeom prst="rect">
            <a:avLst/>
          </a:prstGeom>
          <a:ln w="12700">
            <a:miter lim="400000"/>
          </a:ln>
        </p:spPr>
      </p:pic>
      <p:sp>
        <p:nvSpPr>
          <p:cNvPr id="131" name="Shape 131"/>
          <p:cNvSpPr/>
          <p:nvPr/>
        </p:nvSpPr>
        <p:spPr>
          <a:xfrm>
            <a:off x="6358661" y="1547954"/>
            <a:ext cx="6543091" cy="11023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L="444500" indent="-444500" algn="l">
              <a:buSzPct val="75000"/>
              <a:buChar char="*"/>
              <a:defRPr>
                <a:solidFill>
                  <a:schemeClr val="accent5">
                    <a:hueOff val="-444211"/>
                    <a:satOff val="-14915"/>
                    <a:lumOff val="22857"/>
                  </a:schemeClr>
                </a:solidFill>
                <a:latin typeface="DIN Condensed"/>
                <a:ea typeface="DIN Condensed"/>
                <a:cs typeface="DIN Condensed"/>
                <a:sym typeface="DIN Condensed"/>
              </a:defRPr>
            </a:pPr>
            <a:r>
              <a:t>Calm kids’ fear of darkness</a:t>
            </a:r>
          </a:p>
          <a:p>
            <a:pPr marL="444500" indent="-444500" algn="l">
              <a:buSzPct val="75000"/>
              <a:buChar char="*"/>
              <a:defRPr>
                <a:solidFill>
                  <a:schemeClr val="accent5">
                    <a:hueOff val="-444211"/>
                    <a:satOff val="-14915"/>
                    <a:lumOff val="22857"/>
                  </a:schemeClr>
                </a:solidFill>
                <a:latin typeface="DIN Condensed"/>
                <a:ea typeface="DIN Condensed"/>
                <a:cs typeface="DIN Condensed"/>
                <a:sym typeface="DIN Condensed"/>
              </a:defRPr>
            </a:pPr>
            <a:r>
              <a:t>Create a comfortable environment for kids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ID="9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7" dur="499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Class="emph" nodeType="clickEffect" presetSubtype="0" presetID="32" grpId="2" repeatCount="2000" fill="hold">
                                  <p:stCondLst>
                                    <p:cond delay="0"/>
                                  </p:stCondLst>
                                  <p:childTnLst>
                                    <p:animRot by="300000">
                                      <p:cBhvr>
                                        <p:cTn id="11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600000">
                                      <p:cBhvr>
                                        <p:cTn id="12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600000">
                                      <p:cBhvr>
                                        <p:cTn id="13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600000">
                                      <p:cBhvr>
                                        <p:cTn id="14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300000">
                                      <p:cBhvr>
                                        <p:cTn id="15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Class="emph" nodeType="withEffect" presetSubtype="0" presetID="32" grpId="3" repeatCount="2000" fill="hold">
                                  <p:stCondLst>
                                    <p:cond delay="0"/>
                                  </p:stCondLst>
                                  <p:childTnLst>
                                    <p:animRot by="300000">
                                      <p:cBhvr>
                                        <p:cTn id="18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600000">
                                      <p:cBhvr>
                                        <p:cTn id="19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600000">
                                      <p:cBhvr>
                                        <p:cTn id="20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600000">
                                      <p:cBhvr>
                                        <p:cTn id="21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300000">
                                      <p:cBhvr>
                                        <p:cTn id="22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Class="emph" nodeType="withEffect" presetSubtype="0" presetID="32" grpId="4" repeatCount="2000" fill="hold">
                                  <p:stCondLst>
                                    <p:cond delay="0"/>
                                  </p:stCondLst>
                                  <p:childTnLst>
                                    <p:animRot by="300000">
                                      <p:cBhvr>
                                        <p:cTn id="25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600000">
                                      <p:cBhvr>
                                        <p:cTn id="26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600000">
                                      <p:cBhvr>
                                        <p:cTn id="27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600000">
                                      <p:cBhvr>
                                        <p:cTn id="28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300000">
                                      <p:cBhvr>
                                        <p:cTn id="29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Class="emph" nodeType="withEffect" presetSubtype="0" presetID="32" grpId="5" repeatCount="2000" fill="hold">
                                  <p:stCondLst>
                                    <p:cond delay="0"/>
                                  </p:stCondLst>
                                  <p:childTnLst>
                                    <p:animRot by="300000">
                                      <p:cBhvr>
                                        <p:cTn id="32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600000">
                                      <p:cBhvr>
                                        <p:cTn id="33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600000">
                                      <p:cBhvr>
                                        <p:cTn id="34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600000">
                                      <p:cBhvr>
                                        <p:cTn id="35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300000">
                                      <p:cBhvr>
                                        <p:cTn id="36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29" grpId="5"/>
      <p:bldP build="whole" bldLvl="1" animBg="1" rev="0" advAuto="0" spid="130" grpId="3"/>
      <p:bldP build="whole" bldLvl="1" animBg="1" rev="0" advAuto="0" spid="128" grpId="4"/>
      <p:bldP build="whole" bldLvl="1" animBg="1" rev="0" advAuto="0" spid="131" grpId="1"/>
      <p:bldP build="whole" bldLvl="1" animBg="1" rev="0" advAuto="0" spid="131" grpId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" name="https-::dribbble.com:shots:183320-Electric-shock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36996" y="606028"/>
            <a:ext cx="5080001" cy="3810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34" name="giphy.gif"/>
          <p:cNvPicPr>
            <a:picLocks noChangeAspect="0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967537" y="2452677"/>
            <a:ext cx="5280678" cy="6600846"/>
          </a:xfrm>
          <a:prstGeom prst="rect">
            <a:avLst/>
          </a:prstGeom>
          <a:ln w="12700">
            <a:miter lim="400000"/>
          </a:ln>
        </p:spPr>
      </p:pic>
      <p:pic>
        <p:nvPicPr>
          <p:cNvPr id="135" name="屏幕快照 2016-08-02 下午2.22.10副本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45731" y="3771900"/>
            <a:ext cx="2311401" cy="22098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36" name="屏幕快照 2016-08-02 下午2.22.10副本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055367" y="3746500"/>
            <a:ext cx="2311401" cy="22098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37" name="屏幕快照 2016-08-02 下午2.22.10副本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121296" y="3771900"/>
            <a:ext cx="2311401" cy="22098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38" name="屏幕快照 2016-08-02 下午2.22.10副本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875131" y="1406128"/>
            <a:ext cx="2311401" cy="22098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39" name="屏幕快照 2016-08-02 下午2.22.10副本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105598" y="1431528"/>
            <a:ext cx="2311401" cy="22098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40" name="屏幕快照 2016-08-02 下午2.22.10副本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0477698" y="1393428"/>
            <a:ext cx="2311401" cy="22098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41" name="屏幕快照 2016-08-02 下午2.22.10副本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8682765" y="1393428"/>
            <a:ext cx="2311401" cy="22098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42" name="屏幕快照 2016-08-02 下午2.22.10副本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733064" y="6562328"/>
            <a:ext cx="2311401" cy="22098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43" name="屏幕快照 2016-08-02 下午2.22.10副本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963531" y="6587728"/>
            <a:ext cx="2311401" cy="22098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44" name="屏幕快照 2016-08-02 下午2.22.10副本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8335631" y="6549628"/>
            <a:ext cx="2311401" cy="22098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45" name="屏幕快照 2016-08-02 下午2.22.10副本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540698" y="6549628"/>
            <a:ext cx="2311401" cy="22098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Class="entr" nodeType="afterEffect" presetSubtype="0" presetID="1" grpId="2" fill="hold">
                                  <p:stCondLst>
                                    <p:cond delay="1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"/>
                            </p:stCondLst>
                            <p:childTnLst>
                              <p:par>
                                <p:cTn id="11" presetClass="entr" nodeType="afterEffect" presetSubtype="0" presetID="1" grpId="3" fill="hold">
                                  <p:stCondLst>
                                    <p:cond delay="1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"/>
                            </p:stCondLst>
                            <p:childTnLst>
                              <p:par>
                                <p:cTn id="14" presetClass="entr" nodeType="afterEffect" presetSubtype="0" presetID="1" grpId="4" fill="hold">
                                  <p:stCondLst>
                                    <p:cond delay="1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"/>
                            </p:stCondLst>
                            <p:childTnLst>
                              <p:par>
                                <p:cTn id="17" presetClass="entr" nodeType="afterEffect" presetSubtype="0" presetID="1" grpId="5" fill="hold">
                                  <p:stCondLst>
                                    <p:cond delay="1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"/>
                            </p:stCondLst>
                            <p:childTnLst>
                              <p:par>
                                <p:cTn id="20" presetClass="entr" nodeType="afterEffect" presetSubtype="0" presetID="1" grpId="6" fill="hold">
                                  <p:stCondLst>
                                    <p:cond delay="1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Class="entr" nodeType="afterEffect" presetSubtype="0" presetID="1" grpId="7" fill="hold">
                                  <p:stCondLst>
                                    <p:cond delay="1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"/>
                            </p:stCondLst>
                            <p:childTnLst>
                              <p:par>
                                <p:cTn id="26" presetClass="entr" nodeType="afterEffect" presetSubtype="0" presetID="1" grpId="8" fill="hold">
                                  <p:stCondLst>
                                    <p:cond delay="1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"/>
                            </p:stCondLst>
                            <p:childTnLst>
                              <p:par>
                                <p:cTn id="29" presetClass="entr" nodeType="afterEffect" presetSubtype="0" presetID="1" grpId="9" fill="hold">
                                  <p:stCondLst>
                                    <p:cond delay="1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800"/>
                            </p:stCondLst>
                            <p:childTnLst>
                              <p:par>
                                <p:cTn id="32" presetClass="entr" nodeType="afterEffect" presetSubtype="0" presetID="1" grpId="10" fill="hold">
                                  <p:stCondLst>
                                    <p:cond delay="1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3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900"/>
                            </p:stCondLst>
                            <p:childTnLst>
                              <p:par>
                                <p:cTn id="35" presetClass="entr" nodeType="afterEffect" presetSubtype="0" presetID="1" grpId="11" fill="hold">
                                  <p:stCondLst>
                                    <p:cond delay="1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Class="emph" nodeType="clickEffect" presetSubtype="0" presetID="32" grpId="12" repeatCount="2000" fill="hold">
                                  <p:stCondLst>
                                    <p:cond delay="0"/>
                                  </p:stCondLst>
                                  <p:childTnLst>
                                    <p:animRot by="300000">
                                      <p:cBhvr>
                                        <p:cTn id="40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600000">
                                      <p:cBhvr>
                                        <p:cTn id="41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600000">
                                      <p:cBhvr>
                                        <p:cTn id="42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600000">
                                      <p:cBhvr>
                                        <p:cTn id="43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300000">
                                      <p:cBhvr>
                                        <p:cTn id="44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Class="emph" nodeType="withEffect" presetSubtype="0" presetID="32" grpId="13" repeatCount="2000" fill="hold">
                                  <p:stCondLst>
                                    <p:cond delay="0"/>
                                  </p:stCondLst>
                                  <p:childTnLst>
                                    <p:animRot by="300000">
                                      <p:cBhvr>
                                        <p:cTn id="47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600000">
                                      <p:cBhvr>
                                        <p:cTn id="48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600000">
                                      <p:cBhvr>
                                        <p:cTn id="49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600000">
                                      <p:cBhvr>
                                        <p:cTn id="50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300000">
                                      <p:cBhvr>
                                        <p:cTn id="51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Class="emph" nodeType="withEffect" presetSubtype="0" presetID="32" grpId="14" repeatCount="2000" fill="hold">
                                  <p:stCondLst>
                                    <p:cond delay="0"/>
                                  </p:stCondLst>
                                  <p:childTnLst>
                                    <p:animRot by="300000">
                                      <p:cBhvr>
                                        <p:cTn id="54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600000">
                                      <p:cBhvr>
                                        <p:cTn id="55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600000">
                                      <p:cBhvr>
                                        <p:cTn id="56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600000">
                                      <p:cBhvr>
                                        <p:cTn id="57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300000">
                                      <p:cBhvr>
                                        <p:cTn id="58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Class="emph" nodeType="withEffect" presetSubtype="0" presetID="32" grpId="15" repeatCount="2000" fill="hold">
                                  <p:stCondLst>
                                    <p:cond delay="0"/>
                                  </p:stCondLst>
                                  <p:childTnLst>
                                    <p:animRot by="300000">
                                      <p:cBhvr>
                                        <p:cTn id="61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600000">
                                      <p:cBhvr>
                                        <p:cTn id="62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600000">
                                      <p:cBhvr>
                                        <p:cTn id="63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600000">
                                      <p:cBhvr>
                                        <p:cTn id="64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300000">
                                      <p:cBhvr>
                                        <p:cTn id="65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Class="emph" nodeType="withEffect" presetSubtype="0" presetID="32" grpId="16" repeatCount="2000" fill="hold">
                                  <p:stCondLst>
                                    <p:cond delay="0"/>
                                  </p:stCondLst>
                                  <p:childTnLst>
                                    <p:animRot by="300000">
                                      <p:cBhvr>
                                        <p:cTn id="68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600000">
                                      <p:cBhvr>
                                        <p:cTn id="69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600000">
                                      <p:cBhvr>
                                        <p:cTn id="70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600000">
                                      <p:cBhvr>
                                        <p:cTn id="71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300000">
                                      <p:cBhvr>
                                        <p:cTn id="72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Class="emph" nodeType="withEffect" presetSubtype="0" presetID="32" grpId="17" repeatCount="2000" fill="hold">
                                  <p:stCondLst>
                                    <p:cond delay="0"/>
                                  </p:stCondLst>
                                  <p:childTnLst>
                                    <p:animRot by="300000">
                                      <p:cBhvr>
                                        <p:cTn id="75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600000">
                                      <p:cBhvr>
                                        <p:cTn id="76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600000">
                                      <p:cBhvr>
                                        <p:cTn id="77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600000">
                                      <p:cBhvr>
                                        <p:cTn id="78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300000">
                                      <p:cBhvr>
                                        <p:cTn id="79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Class="emph" nodeType="withEffect" presetSubtype="0" presetID="32" grpId="18" repeatCount="2000" fill="hold">
                                  <p:stCondLst>
                                    <p:cond delay="0"/>
                                  </p:stCondLst>
                                  <p:childTnLst>
                                    <p:animRot by="300000">
                                      <p:cBhvr>
                                        <p:cTn id="82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600000">
                                      <p:cBhvr>
                                        <p:cTn id="83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600000">
                                      <p:cBhvr>
                                        <p:cTn id="84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600000">
                                      <p:cBhvr>
                                        <p:cTn id="85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300000">
                                      <p:cBhvr>
                                        <p:cTn id="86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Class="emph" nodeType="withEffect" presetSubtype="0" presetID="32" grpId="19" repeatCount="2000" fill="hold">
                                  <p:stCondLst>
                                    <p:cond delay="0"/>
                                  </p:stCondLst>
                                  <p:childTnLst>
                                    <p:animRot by="300000">
                                      <p:cBhvr>
                                        <p:cTn id="89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600000">
                                      <p:cBhvr>
                                        <p:cTn id="90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600000">
                                      <p:cBhvr>
                                        <p:cTn id="91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600000">
                                      <p:cBhvr>
                                        <p:cTn id="92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300000">
                                      <p:cBhvr>
                                        <p:cTn id="93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Class="emph" nodeType="withEffect" presetSubtype="0" presetID="32" grpId="20" repeatCount="2000" fill="hold">
                                  <p:stCondLst>
                                    <p:cond delay="0"/>
                                  </p:stCondLst>
                                  <p:childTnLst>
                                    <p:animRot by="300000">
                                      <p:cBhvr>
                                        <p:cTn id="96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600000">
                                      <p:cBhvr>
                                        <p:cTn id="97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600000">
                                      <p:cBhvr>
                                        <p:cTn id="98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600000">
                                      <p:cBhvr>
                                        <p:cTn id="99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300000">
                                      <p:cBhvr>
                                        <p:cTn id="100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Class="emph" nodeType="withEffect" presetSubtype="0" presetID="32" grpId="21" repeatCount="2000" fill="hold">
                                  <p:stCondLst>
                                    <p:cond delay="0"/>
                                  </p:stCondLst>
                                  <p:childTnLst>
                                    <p:animRot by="300000">
                                      <p:cBhvr>
                                        <p:cTn id="103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600000">
                                      <p:cBhvr>
                                        <p:cTn id="104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600000">
                                      <p:cBhvr>
                                        <p:cTn id="105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600000">
                                      <p:cBhvr>
                                        <p:cTn id="106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300000">
                                      <p:cBhvr>
                                        <p:cTn id="107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Class="emph" nodeType="withEffect" presetSubtype="0" presetID="32" grpId="22" repeatCount="2000" fill="hold">
                                  <p:stCondLst>
                                    <p:cond delay="0"/>
                                  </p:stCondLst>
                                  <p:childTnLst>
                                    <p:animRot by="300000">
                                      <p:cBhvr>
                                        <p:cTn id="110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600000">
                                      <p:cBhvr>
                                        <p:cTn id="111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600000">
                                      <p:cBhvr>
                                        <p:cTn id="112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600000">
                                      <p:cBhvr>
                                        <p:cTn id="113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300000">
                                      <p:cBhvr>
                                        <p:cTn id="114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Class="emph" nodeType="withEffect" presetSubtype="0" presetID="32" grpId="23" repeatCount="2000" fill="hold">
                                  <p:stCondLst>
                                    <p:cond delay="0"/>
                                  </p:stCondLst>
                                  <p:childTnLst>
                                    <p:animRot by="300000">
                                      <p:cBhvr>
                                        <p:cTn id="117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600000">
                                      <p:cBhvr>
                                        <p:cTn id="118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600000">
                                      <p:cBhvr>
                                        <p:cTn id="119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600000">
                                      <p:cBhvr>
                                        <p:cTn id="120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300000">
                                      <p:cBhvr>
                                        <p:cTn id="121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39" grpId="16"/>
      <p:bldP build="whole" bldLvl="1" animBg="1" rev="0" advAuto="0" spid="141" grpId="13"/>
      <p:bldP build="whole" bldLvl="1" animBg="1" rev="0" advAuto="0" spid="140" grpId="4"/>
      <p:bldP build="whole" bldLvl="1" animBg="1" rev="0" advAuto="0" spid="143" grpId="23"/>
      <p:bldP build="whole" bldLvl="1" animBg="1" rev="0" advAuto="0" spid="138" grpId="2"/>
      <p:bldP build="whole" bldLvl="1" animBg="1" rev="0" advAuto="0" spid="136" grpId="7"/>
      <p:bldP build="whole" bldLvl="1" animBg="1" rev="0" advAuto="0" spid="145" grpId="10"/>
      <p:bldP build="whole" bldLvl="1" animBg="1" rev="0" advAuto="0" spid="135" grpId="18"/>
      <p:bldP build="whole" bldLvl="1" animBg="1" rev="0" advAuto="0" spid="144" grpId="21"/>
      <p:bldP build="whole" bldLvl="1" animBg="1" rev="0" advAuto="0" spid="142" grpId="9"/>
      <p:bldP build="whole" bldLvl="1" animBg="1" rev="0" advAuto="0" spid="140" grpId="14"/>
      <p:bldP build="whole" bldLvl="1" animBg="1" rev="0" advAuto="0" spid="137" grpId="6"/>
      <p:bldP build="whole" bldLvl="1" animBg="1" rev="0" advAuto="0" spid="136" grpId="17"/>
      <p:bldP build="whole" bldLvl="1" animBg="1" rev="0" advAuto="0" spid="145" grpId="20"/>
      <p:bldP build="whole" bldLvl="1" animBg="1" rev="0" advAuto="0" spid="138" grpId="15"/>
      <p:bldP build="whole" bldLvl="1" animBg="1" rev="0" advAuto="0" spid="133" grpId="12"/>
      <p:bldP build="whole" bldLvl="1" animBg="1" rev="0" advAuto="0" spid="143" grpId="8"/>
      <p:bldP build="whole" bldLvl="1" animBg="1" rev="0" advAuto="0" spid="139" grpId="1"/>
      <p:bldP build="whole" bldLvl="1" animBg="1" rev="0" advAuto="0" spid="137" grpId="19"/>
      <p:bldP build="whole" bldLvl="1" animBg="1" rev="0" advAuto="0" spid="142" grpId="22"/>
      <p:bldP build="whole" bldLvl="1" animBg="1" rev="0" advAuto="0" spid="141" grpId="3"/>
      <p:bldP build="whole" bldLvl="1" animBg="1" rev="0" advAuto="0" spid="135" grpId="5"/>
      <p:bldP build="whole" bldLvl="1" animBg="1" rev="0" advAuto="0" spid="144" grpId="1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" name="屏幕快照 2016-08-02 下午2.27.4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25487" y="705776"/>
            <a:ext cx="7714340" cy="976499"/>
          </a:xfrm>
          <a:prstGeom prst="rect">
            <a:avLst/>
          </a:prstGeom>
          <a:ln w="12700">
            <a:miter lim="400000"/>
          </a:ln>
        </p:spPr>
      </p:pic>
      <p:sp>
        <p:nvSpPr>
          <p:cNvPr id="148" name="Shape 148"/>
          <p:cNvSpPr/>
          <p:nvPr/>
        </p:nvSpPr>
        <p:spPr>
          <a:xfrm>
            <a:off x="902783" y="1995778"/>
            <a:ext cx="1808306" cy="4826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2500">
                <a:latin typeface="Cambria"/>
                <a:ea typeface="Cambria"/>
                <a:cs typeface="Cambria"/>
                <a:sym typeface="Cambria"/>
              </a:defRPr>
            </a:lvl1pPr>
          </a:lstStyle>
          <a:p>
            <a:pPr/>
            <a:r>
              <a:t>March, 2012</a:t>
            </a:r>
          </a:p>
        </p:txBody>
      </p:sp>
      <p:pic>
        <p:nvPicPr>
          <p:cNvPr id="149" name="屏幕快照 2016-08-02 下午2.37.14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568056" y="2791883"/>
            <a:ext cx="8712984" cy="6437104"/>
          </a:xfrm>
          <a:prstGeom prst="rect">
            <a:avLst/>
          </a:prstGeom>
          <a:ln w="12700">
            <a:miter lim="400000"/>
          </a:ln>
        </p:spPr>
      </p:pic>
      <p:sp>
        <p:nvSpPr>
          <p:cNvPr id="150" name="Shape 150"/>
          <p:cNvSpPr/>
          <p:nvPr/>
        </p:nvSpPr>
        <p:spPr>
          <a:xfrm>
            <a:off x="2829057" y="4037409"/>
            <a:ext cx="1585541" cy="1"/>
          </a:xfrm>
          <a:prstGeom prst="line">
            <a:avLst/>
          </a:prstGeom>
          <a:ln w="25400">
            <a:solidFill>
              <a:schemeClr val="accent5">
                <a:hueOff val="-444211"/>
                <a:satOff val="-14915"/>
                <a:lumOff val="22857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</a:p>
        </p:txBody>
      </p:sp>
      <p:sp>
        <p:nvSpPr>
          <p:cNvPr id="151" name="Shape 151"/>
          <p:cNvSpPr/>
          <p:nvPr/>
        </p:nvSpPr>
        <p:spPr>
          <a:xfrm>
            <a:off x="2260600" y="8961701"/>
            <a:ext cx="1950641" cy="37703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</a:p>
        </p:txBody>
      </p:sp>
      <p:sp>
        <p:nvSpPr>
          <p:cNvPr id="152" name="Shape 152"/>
          <p:cNvSpPr/>
          <p:nvPr/>
        </p:nvSpPr>
        <p:spPr>
          <a:xfrm>
            <a:off x="9668933" y="8287676"/>
            <a:ext cx="1270001" cy="12700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</a:p>
        </p:txBody>
      </p:sp>
      <p:sp>
        <p:nvSpPr>
          <p:cNvPr id="153" name="Shape 153"/>
          <p:cNvSpPr/>
          <p:nvPr/>
        </p:nvSpPr>
        <p:spPr>
          <a:xfrm>
            <a:off x="2829057" y="8922676"/>
            <a:ext cx="6934953" cy="1"/>
          </a:xfrm>
          <a:prstGeom prst="line">
            <a:avLst/>
          </a:prstGeom>
          <a:ln w="25400">
            <a:solidFill>
              <a:schemeClr val="accent5">
                <a:hueOff val="-444211"/>
                <a:satOff val="-14915"/>
                <a:lumOff val="22857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/>
          <p:nvPr/>
        </p:nvSpPr>
        <p:spPr>
          <a:xfrm>
            <a:off x="720565" y="1666192"/>
            <a:ext cx="6050472" cy="5994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900">
                <a:solidFill>
                  <a:schemeClr val="accent5">
                    <a:hueOff val="-444211"/>
                    <a:satOff val="-14915"/>
                    <a:lumOff val="22857"/>
                  </a:schemeClr>
                </a:solidFill>
                <a:latin typeface="DIN Condensed"/>
                <a:ea typeface="DIN Condensed"/>
                <a:cs typeface="DIN Condensed"/>
                <a:sym typeface="DIN Condensed"/>
              </a:defRPr>
            </a:lvl1pPr>
          </a:lstStyle>
          <a:p>
            <a:pPr/>
            <a:r>
              <a:t>Competing Technology: LED Night Light</a:t>
            </a:r>
          </a:p>
        </p:txBody>
      </p:sp>
      <p:sp>
        <p:nvSpPr>
          <p:cNvPr id="156" name="Shape 156"/>
          <p:cNvSpPr/>
          <p:nvPr/>
        </p:nvSpPr>
        <p:spPr>
          <a:xfrm>
            <a:off x="815081" y="3371976"/>
            <a:ext cx="12269590" cy="1104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trike="sngStrike" sz="3200">
                <a:latin typeface="Cambria"/>
                <a:ea typeface="Cambria"/>
                <a:cs typeface="Cambria"/>
                <a:sym typeface="Cambria"/>
              </a:defRPr>
            </a:pPr>
            <a:r>
              <a:t>incandescent lights</a:t>
            </a:r>
          </a:p>
          <a:p>
            <a:pPr algn="l">
              <a:defRPr sz="3200">
                <a:latin typeface="Cambria"/>
                <a:ea typeface="Cambria"/>
                <a:cs typeface="Cambria"/>
                <a:sym typeface="Cambria"/>
              </a:defRPr>
            </a:pPr>
            <a:r>
              <a:t>Cold Light Source   👉🏻 Less Heat   👉🏻 Reduce risks of fire and scald          </a:t>
            </a:r>
          </a:p>
        </p:txBody>
      </p:sp>
      <p:sp>
        <p:nvSpPr>
          <p:cNvPr id="157" name="Shape 157"/>
          <p:cNvSpPr/>
          <p:nvPr/>
        </p:nvSpPr>
        <p:spPr>
          <a:xfrm>
            <a:off x="1018678" y="5175249"/>
            <a:ext cx="10967444" cy="1511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3200">
                <a:latin typeface="Cambria"/>
                <a:ea typeface="Cambria"/>
                <a:cs typeface="Cambria"/>
                <a:sym typeface="Cambria"/>
              </a:defRPr>
            </a:pPr>
            <a:r>
              <a:t>Contain lead, arsenic and a dozen other potentially dangerous </a:t>
            </a:r>
          </a:p>
          <a:p>
            <a:pPr algn="l">
              <a:defRPr sz="3200">
                <a:latin typeface="Cambria"/>
                <a:ea typeface="Cambria"/>
                <a:cs typeface="Cambria"/>
                <a:sym typeface="Cambria"/>
              </a:defRPr>
            </a:pPr>
            <a:r>
              <a:t>substances.</a:t>
            </a:r>
          </a:p>
          <a:p>
            <a:pPr algn="l">
              <a:defRPr sz="3200">
                <a:latin typeface="Cambria"/>
                <a:ea typeface="Cambria"/>
                <a:cs typeface="Cambria"/>
                <a:sym typeface="Cambria"/>
              </a:defRPr>
            </a:pPr>
            <a:r>
              <a:t>(</a:t>
            </a:r>
            <a:r>
              <a:rPr i="1"/>
              <a:t>Environmental Science and Technology</a:t>
            </a:r>
            <a:r>
              <a:t>, 2010)</a:t>
            </a:r>
          </a:p>
        </p:txBody>
      </p:sp>
      <p:sp>
        <p:nvSpPr>
          <p:cNvPr id="158" name="Shape 158"/>
          <p:cNvSpPr/>
          <p:nvPr/>
        </p:nvSpPr>
        <p:spPr>
          <a:xfrm>
            <a:off x="5781419" y="4334166"/>
            <a:ext cx="7136211" cy="571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200">
                <a:latin typeface="Cambria"/>
                <a:ea typeface="Cambria"/>
                <a:cs typeface="Cambria"/>
                <a:sym typeface="Cambria"/>
              </a:defRPr>
            </a:lvl1pPr>
          </a:lstStyle>
          <a:p>
            <a:pPr/>
            <a:r>
              <a:t> (LEDs can’t eradicate the problems still)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ID="9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7" dur="7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Class="entr" nodeType="clickEffect" presetID="9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12" dur="7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ntr" nodeType="clickEffect" presetID="9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17" dur="7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57" grpId="2"/>
      <p:bldP build="whole" bldLvl="1" animBg="1" rev="0" advAuto="0" spid="156" grpId="1"/>
      <p:bldP build="whole" bldLvl="1" animBg="1" rev="0" advAuto="0" spid="158" grpId="3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0" name="20120731150022_kwGXE.thumb.600_0.jpg"/>
          <p:cNvPicPr>
            <a:picLocks noChangeAspect="1"/>
          </p:cNvPicPr>
          <p:nvPr/>
        </p:nvPicPr>
        <p:blipFill>
          <a:blip r:embed="rId2">
            <a:extLst/>
          </a:blip>
          <a:srcRect l="0" t="0" r="0" b="22124"/>
          <a:stretch>
            <a:fillRect/>
          </a:stretch>
        </p:blipFill>
        <p:spPr>
          <a:xfrm>
            <a:off x="1684880" y="2751484"/>
            <a:ext cx="9444463" cy="5516173"/>
          </a:xfrm>
          <a:prstGeom prst="rect">
            <a:avLst/>
          </a:prstGeom>
          <a:ln w="12700">
            <a:miter lim="400000"/>
          </a:ln>
        </p:spPr>
      </p:pic>
      <p:pic>
        <p:nvPicPr>
          <p:cNvPr id="161" name="屏幕快照 2016-08-02 下午2.48.20副本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721512" y="2665883"/>
            <a:ext cx="1905001" cy="17018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62" name="屏幕快照 2016-08-02 下午2.48.20副本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952520" y="3241934"/>
            <a:ext cx="1905001" cy="17018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63" name="屏幕快照 2016-08-02 下午2.48.20副本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923545" y="6923930"/>
            <a:ext cx="1905001" cy="17018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64" name="屏幕快照 2016-08-02 下午2.48.20副本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454597" y="4658667"/>
            <a:ext cx="1905001" cy="17018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65" name="屏幕快照 2016-08-02 下午2.48.20副本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255388" y="4242789"/>
            <a:ext cx="1905001" cy="17018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66" name="屏幕快照 2016-08-02 下午2.48.20副本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140641" y="7111320"/>
            <a:ext cx="1905001" cy="1701801"/>
          </a:xfrm>
          <a:prstGeom prst="rect">
            <a:avLst/>
          </a:prstGeom>
          <a:ln w="12700">
            <a:miter lim="400000"/>
          </a:ln>
        </p:spPr>
      </p:pic>
      <p:sp>
        <p:nvSpPr>
          <p:cNvPr id="167" name="Shape 167"/>
          <p:cNvSpPr/>
          <p:nvPr/>
        </p:nvSpPr>
        <p:spPr>
          <a:xfrm>
            <a:off x="1548193" y="2659179"/>
            <a:ext cx="9717806" cy="62456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855" h="20965" fill="norm" stroke="1" extrusionOk="0">
                <a:moveTo>
                  <a:pt x="8521" y="64"/>
                </a:moveTo>
                <a:cubicBezTo>
                  <a:pt x="4084" y="531"/>
                  <a:pt x="-100" y="4462"/>
                  <a:pt x="1" y="10822"/>
                </a:cubicBezTo>
                <a:cubicBezTo>
                  <a:pt x="56" y="14269"/>
                  <a:pt x="1569" y="17126"/>
                  <a:pt x="3515" y="18817"/>
                </a:cubicBezTo>
                <a:cubicBezTo>
                  <a:pt x="6350" y="21279"/>
                  <a:pt x="9769" y="21135"/>
                  <a:pt x="12870" y="20737"/>
                </a:cubicBezTo>
                <a:cubicBezTo>
                  <a:pt x="15076" y="20454"/>
                  <a:pt x="17254" y="19961"/>
                  <a:pt x="18925" y="17579"/>
                </a:cubicBezTo>
                <a:cubicBezTo>
                  <a:pt x="21482" y="13932"/>
                  <a:pt x="21500" y="7644"/>
                  <a:pt x="18965" y="3960"/>
                </a:cubicBezTo>
                <a:cubicBezTo>
                  <a:pt x="15816" y="1038"/>
                  <a:pt x="12174" y="-321"/>
                  <a:pt x="8521" y="64"/>
                </a:cubicBezTo>
                <a:close/>
              </a:path>
            </a:pathLst>
          </a:cu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</a:p>
        </p:txBody>
      </p:sp>
      <p:pic>
        <p:nvPicPr>
          <p:cNvPr id="168" name="屏幕快照 2016-08-02 下午2.48.20副本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776796" y="2491249"/>
            <a:ext cx="1905001" cy="17018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69" name="屏幕快照 2016-08-02 下午2.48.20副本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371650" y="673100"/>
            <a:ext cx="1905001" cy="17018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70" name="屏幕快照 2016-08-02 下午2.48.20副本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446608" y="673100"/>
            <a:ext cx="1905001" cy="17018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71" name="屏幕快照 2016-08-02 下午2.48.20副本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97437" y="2665883"/>
            <a:ext cx="1905001" cy="17018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ID="9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7" dur="10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Class="entr" nodeType="clickEffect" presetID="9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12" dur="10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Class="entr" nodeType="afterEffect" presetSubtype="0" presetID="1" grpId="4" fill="hold">
                                  <p:stCondLst>
                                    <p:cond delay="15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"/>
                            </p:stCondLst>
                            <p:childTnLst>
                              <p:par>
                                <p:cTn id="21" presetClass="entr" nodeType="afterEffect" presetSubtype="0" presetID="1" grpId="5" fill="hold">
                                  <p:stCondLst>
                                    <p:cond delay="15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"/>
                            </p:stCondLst>
                            <p:childTnLst>
                              <p:par>
                                <p:cTn id="24" presetClass="entr" nodeType="afterEffect" presetSubtype="0" presetID="1" grpId="6" fill="hold">
                                  <p:stCondLst>
                                    <p:cond delay="15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5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50"/>
                            </p:stCondLst>
                            <p:childTnLst>
                              <p:par>
                                <p:cTn id="27" presetClass="entr" nodeType="afterEffect" presetSubtype="0" presetID="1" grpId="7" fill="hold">
                                  <p:stCondLst>
                                    <p:cond delay="15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00"/>
                            </p:stCondLst>
                            <p:childTnLst>
                              <p:par>
                                <p:cTn id="30" presetClass="entr" nodeType="afterEffect" presetSubtype="0" presetID="1" grpId="8" fill="hold">
                                  <p:stCondLst>
                                    <p:cond delay="15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50"/>
                            </p:stCondLst>
                            <p:childTnLst>
                              <p:par>
                                <p:cTn id="33" presetClass="entr" nodeType="afterEffect" presetSubtype="0" presetID="1" grpId="9" fill="hold">
                                  <p:stCondLst>
                                    <p:cond delay="15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900"/>
                            </p:stCondLst>
                            <p:childTnLst>
                              <p:par>
                                <p:cTn id="36" presetClass="entr" nodeType="afterEffect" presetSubtype="0" presetID="1" grpId="10" fill="hold">
                                  <p:stCondLst>
                                    <p:cond delay="15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7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50"/>
                            </p:stCondLst>
                            <p:childTnLst>
                              <p:par>
                                <p:cTn id="39" presetClass="entr" nodeType="afterEffect" presetSubtype="0" presetID="1" grpId="11" fill="hold">
                                  <p:stCondLst>
                                    <p:cond delay="15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200"/>
                            </p:stCondLst>
                            <p:childTnLst>
                              <p:par>
                                <p:cTn id="42" presetClass="entr" nodeType="afterEffect" presetSubtype="0" presetID="1" grpId="12" fill="hold">
                                  <p:stCondLst>
                                    <p:cond delay="15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3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69" grpId="11"/>
      <p:bldP build="whole" bldLvl="1" animBg="1" rev="0" advAuto="0" spid="170" grpId="10"/>
      <p:bldP build="whole" bldLvl="1" animBg="1" rev="0" advAuto="0" spid="167" grpId="2"/>
      <p:bldP build="whole" bldLvl="1" animBg="1" rev="0" advAuto="0" spid="165" grpId="6"/>
      <p:bldP build="whole" bldLvl="1" animBg="1" rev="0" advAuto="0" spid="160" grpId="1"/>
      <p:bldP build="whole" bldLvl="1" animBg="1" rev="0" advAuto="0" spid="166" grpId="4"/>
      <p:bldP build="whole" bldLvl="1" animBg="1" rev="0" advAuto="0" spid="168" grpId="12"/>
      <p:bldP build="whole" bldLvl="1" animBg="1" rev="0" advAuto="0" spid="163" grpId="7"/>
      <p:bldP build="whole" bldLvl="1" animBg="1" rev="0" advAuto="0" spid="171" grpId="9"/>
      <p:bldP build="whole" bldLvl="1" animBg="1" rev="0" advAuto="0" spid="161" grpId="3"/>
      <p:bldP build="whole" bldLvl="1" animBg="1" rev="0" advAuto="0" spid="164" grpId="5"/>
      <p:bldP build="whole" bldLvl="1" animBg="1" rev="0" advAuto="0" spid="162" grpId="8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/>
          <p:nvPr/>
        </p:nvSpPr>
        <p:spPr>
          <a:xfrm>
            <a:off x="1127297" y="1249679"/>
            <a:ext cx="1702233" cy="5994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900">
                <a:solidFill>
                  <a:schemeClr val="accent5">
                    <a:hueOff val="-444211"/>
                    <a:satOff val="-14915"/>
                    <a:lumOff val="22857"/>
                  </a:schemeClr>
                </a:solidFill>
                <a:latin typeface="DIN Condensed"/>
                <a:ea typeface="DIN Condensed"/>
                <a:cs typeface="DIN Condensed"/>
                <a:sym typeface="DIN Condensed"/>
              </a:defRPr>
            </a:lvl1pPr>
          </a:lstStyle>
          <a:p>
            <a:pPr/>
            <a:r>
              <a:t>My Design</a:t>
            </a:r>
          </a:p>
        </p:txBody>
      </p:sp>
      <p:pic>
        <p:nvPicPr>
          <p:cNvPr id="174" name="908511__firefly-nights_p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49250" y="2079385"/>
            <a:ext cx="12306300" cy="69215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ID="9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7" dur="7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74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6" name="屏幕快照 2016-08-02 下午3.12.40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77561" y="1676775"/>
            <a:ext cx="10277638" cy="6425450"/>
          </a:xfrm>
          <a:prstGeom prst="rect">
            <a:avLst/>
          </a:prstGeom>
          <a:ln w="12700">
            <a:miter lim="400000"/>
          </a:ln>
        </p:spPr>
      </p:pic>
      <p:pic>
        <p:nvPicPr>
          <p:cNvPr id="177" name=""/>
          <p:cNvPicPr>
            <a:picLocks noChangeAspect="0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149064" y="5153211"/>
            <a:ext cx="821647" cy="597209"/>
          </a:xfrm>
          <a:prstGeom prst="rect">
            <a:avLst/>
          </a:prstGeom>
        </p:spPr>
      </p:pic>
      <p:pic>
        <p:nvPicPr>
          <p:cNvPr id="179" name=""/>
          <p:cNvPicPr>
            <a:picLocks noChangeAspect="0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859139" y="4324125"/>
            <a:ext cx="1441947" cy="693874"/>
          </a:xfrm>
          <a:prstGeom prst="rect">
            <a:avLst/>
          </a:prstGeom>
        </p:spPr>
      </p:pic>
      <p:pic>
        <p:nvPicPr>
          <p:cNvPr id="181" name=""/>
          <p:cNvPicPr>
            <a:picLocks noChangeAspect="0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821039" y="5855298"/>
            <a:ext cx="1441947" cy="812867"/>
          </a:xfrm>
          <a:prstGeom prst="rect">
            <a:avLst/>
          </a:prstGeom>
        </p:spPr>
      </p:pic>
      <p:pic>
        <p:nvPicPr>
          <p:cNvPr id="183" name=""/>
          <p:cNvPicPr>
            <a:picLocks noChangeAspect="0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5477538" y="4405013"/>
            <a:ext cx="1998925" cy="2017405"/>
          </a:xfrm>
          <a:prstGeom prst="rect">
            <a:avLst/>
          </a:prstGeom>
        </p:spPr>
      </p:pic>
      <p:pic>
        <p:nvPicPr>
          <p:cNvPr id="185" name=""/>
          <p:cNvPicPr>
            <a:picLocks noChangeAspect="0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 rot="15367361">
            <a:off x="3237160" y="3184165"/>
            <a:ext cx="2119619" cy="352235"/>
          </a:xfrm>
          <a:prstGeom prst="rect">
            <a:avLst/>
          </a:prstGeom>
        </p:spPr>
      </p:pic>
      <p:sp>
        <p:nvSpPr>
          <p:cNvPr id="187" name="Shape 187"/>
          <p:cNvSpPr/>
          <p:nvPr/>
        </p:nvSpPr>
        <p:spPr>
          <a:xfrm>
            <a:off x="1112642" y="1296264"/>
            <a:ext cx="3948461" cy="965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1" sz="2800">
                <a:solidFill>
                  <a:schemeClr val="accent5">
                    <a:hueOff val="-444211"/>
                    <a:satOff val="-14915"/>
                    <a:lumOff val="22857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AKA luciferin</a:t>
            </a:r>
          </a:p>
          <a:p>
            <a:pPr>
              <a:defRPr b="1" sz="2800">
                <a:solidFill>
                  <a:schemeClr val="accent5">
                    <a:hueOff val="-444211"/>
                    <a:satOff val="-14915"/>
                    <a:lumOff val="22857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exists in most bacteria</a:t>
            </a:r>
          </a:p>
        </p:txBody>
      </p:sp>
      <p:pic>
        <p:nvPicPr>
          <p:cNvPr id="188" name=""/>
          <p:cNvPicPr>
            <a:picLocks noChangeAspect="0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 rot="11678649">
            <a:off x="2433937" y="5062485"/>
            <a:ext cx="1822613" cy="352235"/>
          </a:xfrm>
          <a:prstGeom prst="rect">
            <a:avLst/>
          </a:prstGeom>
        </p:spPr>
      </p:pic>
      <p:sp>
        <p:nvSpPr>
          <p:cNvPr id="190" name="Shape 190"/>
          <p:cNvSpPr/>
          <p:nvPr/>
        </p:nvSpPr>
        <p:spPr>
          <a:xfrm>
            <a:off x="320555" y="4305299"/>
            <a:ext cx="2465463" cy="1397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1" sz="2800">
                <a:solidFill>
                  <a:schemeClr val="accent5">
                    <a:hueOff val="-444211"/>
                    <a:satOff val="-14915"/>
                    <a:lumOff val="22857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attained from</a:t>
            </a:r>
          </a:p>
          <a:p>
            <a:pPr>
              <a:defRPr b="1" sz="2800">
                <a:solidFill>
                  <a:schemeClr val="accent5">
                    <a:hueOff val="-444211"/>
                    <a:satOff val="-14915"/>
                    <a:lumOff val="22857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outside </a:t>
            </a:r>
          </a:p>
          <a:p>
            <a:pPr>
              <a:defRPr b="1" sz="2800">
                <a:solidFill>
                  <a:schemeClr val="accent5">
                    <a:hueOff val="-444211"/>
                    <a:satOff val="-14915"/>
                    <a:lumOff val="22857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environment</a:t>
            </a:r>
          </a:p>
        </p:txBody>
      </p:sp>
      <p:sp>
        <p:nvSpPr>
          <p:cNvPr id="191" name="Shape 191"/>
          <p:cNvSpPr/>
          <p:nvPr/>
        </p:nvSpPr>
        <p:spPr>
          <a:xfrm>
            <a:off x="4929251" y="7957423"/>
            <a:ext cx="3948461" cy="3485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 defTabSz="457200">
              <a:defRPr i="1" sz="1700">
                <a:solidFill>
                  <a:srgbClr val="323333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i="0"/>
              <a:t>(</a:t>
            </a:r>
            <a:r>
              <a:t>Bacterial Bioluminescence</a:t>
            </a:r>
            <a:r>
              <a:rPr i="0"/>
              <a:t>, 2009)</a:t>
            </a:r>
          </a:p>
        </p:txBody>
      </p:sp>
      <p:pic>
        <p:nvPicPr>
          <p:cNvPr id="192" name="屏幕快照 2016-08-01 上午9.55.08.png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257216" y="324340"/>
            <a:ext cx="9004301" cy="5207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93" name="屏幕快照 2016-08-01 上午10.17.33.png"/>
          <p:cNvPicPr>
            <a:picLocks noChangeAspect="1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2062205" y="3831329"/>
            <a:ext cx="5956301" cy="54610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ID="9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7" dur="499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Class="entr" nodeType="clickEffect" presetID="9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12" dur="499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ntr" nodeType="clickEffect" presetID="9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17" dur="499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Class="entr" nodeType="clickEffect" presetID="9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22" dur="499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Class="entr" nodeType="clickEffect" presetID="9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27" dur="499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99"/>
                            </p:stCondLst>
                            <p:childTnLst>
                              <p:par>
                                <p:cTn id="29" presetClass="entr" nodeType="afterEffect" presetID="9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31" dur="499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Class="entr" nodeType="clickEffect" presetID="9" grpId="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36" dur="499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Class="exit" nodeType="clickEffect" presetID="9" grpId="8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dissolve" transition="out">
                                      <p:cBhvr>
                                        <p:cTn id="40" dur="499" fill="hold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fill="hold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Class="entr" nodeType="clickEffect" presetID="9" grpId="9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5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46" dur="499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99"/>
                            </p:stCondLst>
                            <p:childTnLst>
                              <p:par>
                                <p:cTn id="48" presetClass="entr" nodeType="afterEffect" presetID="9" grpId="10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9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50" dur="499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Class="entr" nodeType="clickEffect" presetID="9" grpId="1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4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55" dur="499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Class="exit" nodeType="clickEffect" presetID="9" grpId="1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dissolve" transition="out">
                                      <p:cBhvr>
                                        <p:cTn id="59" dur="499" fill="hold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fill="hold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93" grpId="12"/>
      <p:bldP build="whole" bldLvl="1" animBg="1" rev="0" advAuto="0" spid="183" grpId="4"/>
      <p:bldP build="whole" bldLvl="1" animBg="1" rev="0" advAuto="0" spid="192" grpId="7"/>
      <p:bldP build="whole" bldLvl="1" animBg="1" rev="0" advAuto="0" spid="192" grpId="8"/>
      <p:bldP build="whole" bldLvl="1" animBg="1" rev="0" advAuto="0" spid="190" grpId="10"/>
      <p:bldP build="whole" bldLvl="1" animBg="1" rev="0" advAuto="0" spid="179" grpId="1"/>
      <p:bldP build="whole" bldLvl="1" animBg="1" rev="0" advAuto="0" spid="185" grpId="5"/>
      <p:bldP build="whole" bldLvl="1" animBg="1" rev="0" advAuto="0" spid="187" grpId="6"/>
      <p:bldP build="whole" bldLvl="1" animBg="1" rev="0" advAuto="0" spid="188" grpId="9"/>
      <p:bldP build="whole" bldLvl="1" animBg="1" rev="0" advAuto="0" spid="181" grpId="3"/>
      <p:bldP build="whole" bldLvl="1" animBg="1" rev="0" advAuto="0" spid="177" grpId="2"/>
      <p:bldP build="whole" bldLvl="1" animBg="1" rev="0" advAuto="0" spid="193" grpId="1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5" name="bacteria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33988" y="975745"/>
            <a:ext cx="12235224" cy="7626623"/>
          </a:xfrm>
          <a:prstGeom prst="rect">
            <a:avLst/>
          </a:prstGeom>
          <a:ln w="12700">
            <a:miter lim="400000"/>
          </a:ln>
        </p:spPr>
      </p:pic>
      <p:pic>
        <p:nvPicPr>
          <p:cNvPr id="196" name=""/>
          <p:cNvPicPr>
            <a:picLocks noChangeAspect="0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772072" y="6813288"/>
            <a:ext cx="2127359" cy="1341239"/>
          </a:xfrm>
          <a:prstGeom prst="rect">
            <a:avLst/>
          </a:prstGeom>
        </p:spPr>
      </p:pic>
      <p:pic>
        <p:nvPicPr>
          <p:cNvPr id="198" name=""/>
          <p:cNvPicPr>
            <a:picLocks noChangeAspect="0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450679" y="3891365"/>
            <a:ext cx="3145482" cy="1341239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ID="9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7" dur="3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Class="entr" nodeType="clickEffect" presetID="9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12" dur="3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96" grpId="1"/>
      <p:bldP build="whole" bldLvl="1" animBg="1" rev="0" advAuto="0" spid="198" grpId="2"/>
    </p:bldLst>
  </p:timing>
</p:sld>
</file>

<file path=ppt/theme/_rels/theme1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_rels/theme2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